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7" r:id="rId1"/>
  </p:sld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7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D69FF-0C79-4EB5-87CE-D2ED2DB2F7D4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7EA57-8580-4FD9-AAF3-26EEE5C6C05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9802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D69FF-0C79-4EB5-87CE-D2ED2DB2F7D4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7EA57-8580-4FD9-AAF3-26EEE5C6C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440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D69FF-0C79-4EB5-87CE-D2ED2DB2F7D4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7EA57-8580-4FD9-AAF3-26EEE5C6C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748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D69FF-0C79-4EB5-87CE-D2ED2DB2F7D4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7EA57-8580-4FD9-AAF3-26EEE5C6C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455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D69FF-0C79-4EB5-87CE-D2ED2DB2F7D4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7EA57-8580-4FD9-AAF3-26EEE5C6C05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7228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D69FF-0C79-4EB5-87CE-D2ED2DB2F7D4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7EA57-8580-4FD9-AAF3-26EEE5C6C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930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D69FF-0C79-4EB5-87CE-D2ED2DB2F7D4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7EA57-8580-4FD9-AAF3-26EEE5C6C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980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D69FF-0C79-4EB5-87CE-D2ED2DB2F7D4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7EA57-8580-4FD9-AAF3-26EEE5C6C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602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D69FF-0C79-4EB5-87CE-D2ED2DB2F7D4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7EA57-8580-4FD9-AAF3-26EEE5C6C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662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2FD69FF-0C79-4EB5-87CE-D2ED2DB2F7D4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57EA57-8580-4FD9-AAF3-26EEE5C6C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490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D69FF-0C79-4EB5-87CE-D2ED2DB2F7D4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7EA57-8580-4FD9-AAF3-26EEE5C6C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536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2FD69FF-0C79-4EB5-87CE-D2ED2DB2F7D4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F57EA57-8580-4FD9-AAF3-26EEE5C6C05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3912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hhscare.com/" TargetMode="External"/><Relationship Id="rId2" Type="http://schemas.openxmlformats.org/officeDocument/2006/relationships/hyperlink" Target="mailto:info@voltamachomehealth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quiries@vhhscare.com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1123114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  <a:latin typeface="+mn-lt"/>
                <a:cs typeface="Aharoni" panose="02010803020104030203" pitchFamily="2" charset="-79"/>
              </a:rPr>
              <a:t>VOLTAMAC HOME HEALTH SERVICES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2645546"/>
            <a:ext cx="10058400" cy="2953075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Delivering 21</a:t>
            </a:r>
            <a:r>
              <a:rPr lang="en-US" b="1" baseline="30000" dirty="0">
                <a:latin typeface="+mn-lt"/>
              </a:rPr>
              <a:t>st</a:t>
            </a:r>
            <a:r>
              <a:rPr lang="en-US" b="1" dirty="0">
                <a:latin typeface="+mn-lt"/>
              </a:rPr>
              <a:t> Century Home Health Care</a:t>
            </a:r>
          </a:p>
        </p:txBody>
      </p:sp>
    </p:spTree>
    <p:extLst>
      <p:ext uri="{BB962C8B-B14F-4D97-AF65-F5344CB8AC3E}">
        <p14:creationId xmlns:p14="http://schemas.microsoft.com/office/powerpoint/2010/main" val="34670333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CONTACT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9523"/>
            <a:ext cx="10515600" cy="4717440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6700" dirty="0">
              <a:cs typeface="Aharoni" panose="02010803020104030203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6700" dirty="0">
              <a:cs typeface="Aharoni" panose="02010803020104030203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6700" dirty="0">
              <a:cs typeface="Aharoni" panose="02010803020104030203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5600" b="1" u="sng" dirty="0">
                <a:latin typeface="Aharoni" panose="02010803020104030203" pitchFamily="2" charset="-79"/>
                <a:cs typeface="Aharoni" panose="02010803020104030203" pitchFamily="2" charset="-79"/>
              </a:rPr>
              <a:t>Corporate Head Office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5600" dirty="0" err="1">
                <a:latin typeface="Aharoni" panose="02010803020104030203" pitchFamily="2" charset="-79"/>
                <a:cs typeface="Aharoni" panose="02010803020104030203" pitchFamily="2" charset="-79"/>
              </a:rPr>
              <a:t>Voltamac</a:t>
            </a:r>
            <a:r>
              <a:rPr lang="en-US" sz="5600" dirty="0">
                <a:latin typeface="Aharoni" panose="02010803020104030203" pitchFamily="2" charset="-79"/>
                <a:cs typeface="Aharoni" panose="02010803020104030203" pitchFamily="2" charset="-79"/>
              </a:rPr>
              <a:t> Home Health Services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5600" dirty="0">
                <a:latin typeface="Aharoni" panose="02010803020104030203" pitchFamily="2" charset="-79"/>
                <a:cs typeface="Aharoni" panose="02010803020104030203" pitchFamily="2" charset="-79"/>
              </a:rPr>
              <a:t>140 Prospect Avenue, Suite 4N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5600" dirty="0">
                <a:latin typeface="Aharoni" panose="02010803020104030203" pitchFamily="2" charset="-79"/>
                <a:cs typeface="Aharoni" panose="02010803020104030203" pitchFamily="2" charset="-79"/>
              </a:rPr>
              <a:t>Hackensack, NJ 07601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5600" dirty="0">
                <a:latin typeface="Aharoni" panose="02010803020104030203" pitchFamily="2" charset="-79"/>
                <a:cs typeface="Aharoni" panose="02010803020104030203" pitchFamily="2" charset="-79"/>
              </a:rPr>
              <a:t>Tel: 551-223-3647   Fax: 888-721-0888</a:t>
            </a:r>
          </a:p>
          <a:p>
            <a:pPr marL="0" indent="0">
              <a:buNone/>
            </a:pPr>
            <a:r>
              <a:rPr lang="en-US" sz="5600" b="1" dirty="0">
                <a:latin typeface="Aharoni" panose="02010803020104030203" pitchFamily="2" charset="-79"/>
                <a:cs typeface="Aharoni" panose="02010803020104030203" pitchFamily="2" charset="-79"/>
              </a:rPr>
              <a:t>Email: </a:t>
            </a:r>
            <a:r>
              <a:rPr lang="en-US" sz="5600" u="sng" dirty="0">
                <a:latin typeface="Aharoni" panose="02010803020104030203" pitchFamily="2" charset="-79"/>
                <a:cs typeface="Aharoni" panose="02010803020104030203" pitchFamily="2" charset="-79"/>
                <a:hlinkClick r:id="rId2"/>
              </a:rPr>
              <a:t>inquiries@vhhscare.com</a:t>
            </a:r>
            <a:r>
              <a:rPr lang="en-US" sz="5600" u="sng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</a:p>
          <a:p>
            <a:pPr marL="0" indent="0">
              <a:buNone/>
            </a:pPr>
            <a:r>
              <a:rPr lang="en-US" sz="5600" b="1" dirty="0">
                <a:latin typeface="Aharoni" panose="02010803020104030203" pitchFamily="2" charset="-79"/>
                <a:cs typeface="Aharoni" panose="02010803020104030203" pitchFamily="2" charset="-79"/>
              </a:rPr>
              <a:t>Website:</a:t>
            </a:r>
            <a:r>
              <a:rPr lang="en-US" sz="56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5600" u="sng" dirty="0">
                <a:latin typeface="Aharoni" panose="02010803020104030203" pitchFamily="2" charset="-79"/>
                <a:cs typeface="Aharoni" panose="02010803020104030203" pitchFamily="2" charset="-79"/>
                <a:hlinkClick r:id="rId3"/>
              </a:rPr>
              <a:t>www.vhhscare.com</a:t>
            </a:r>
            <a:endParaRPr lang="en-US" sz="56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algn="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5600" b="1" u="sng" dirty="0">
                <a:latin typeface="Aharoni" panose="02010803020104030203" pitchFamily="2" charset="-79"/>
                <a:cs typeface="Aharoni" panose="02010803020104030203" pitchFamily="2" charset="-79"/>
              </a:rPr>
              <a:t>Servicing Office</a:t>
            </a:r>
          </a:p>
          <a:p>
            <a:pPr marL="0" indent="0" algn="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5600" dirty="0" err="1">
                <a:latin typeface="Aharoni" panose="02010803020104030203" pitchFamily="2" charset="-79"/>
                <a:cs typeface="Aharoni" panose="02010803020104030203" pitchFamily="2" charset="-79"/>
              </a:rPr>
              <a:t>Voltamac</a:t>
            </a:r>
            <a:r>
              <a:rPr lang="en-US" sz="5600" dirty="0">
                <a:latin typeface="Aharoni" panose="02010803020104030203" pitchFamily="2" charset="-79"/>
                <a:cs typeface="Aharoni" panose="02010803020104030203" pitchFamily="2" charset="-79"/>
              </a:rPr>
              <a:t> Home Health Services</a:t>
            </a:r>
          </a:p>
          <a:p>
            <a:pPr marL="0" indent="0" algn="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5600" dirty="0">
                <a:latin typeface="Aharoni" panose="02010803020104030203" pitchFamily="2" charset="-79"/>
                <a:cs typeface="Aharoni" panose="02010803020104030203" pitchFamily="2" charset="-79"/>
              </a:rPr>
              <a:t>The State Street Building, 354 State Street, Suite 102</a:t>
            </a:r>
          </a:p>
          <a:p>
            <a:pPr marL="0" indent="0" algn="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5600" dirty="0">
                <a:latin typeface="Aharoni" panose="02010803020104030203" pitchFamily="2" charset="-79"/>
                <a:cs typeface="Aharoni" panose="02010803020104030203" pitchFamily="2" charset="-79"/>
              </a:rPr>
              <a:t>Hackensack, NJ 07601</a:t>
            </a:r>
          </a:p>
          <a:p>
            <a:pPr marL="0" indent="0" algn="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5600" b="1" dirty="0">
                <a:latin typeface="Aharoni" panose="02010803020104030203" pitchFamily="2" charset="-79"/>
                <a:cs typeface="Aharoni" panose="02010803020104030203" pitchFamily="2" charset="-79"/>
              </a:rPr>
              <a:t>Tel: </a:t>
            </a:r>
            <a:r>
              <a:rPr lang="en-US" sz="5600" dirty="0">
                <a:latin typeface="Aharoni" panose="02010803020104030203" pitchFamily="2" charset="-79"/>
                <a:cs typeface="Aharoni" panose="02010803020104030203" pitchFamily="2" charset="-79"/>
              </a:rPr>
              <a:t>   201-428-9090  </a:t>
            </a:r>
            <a:r>
              <a:rPr lang="en-US" sz="5600" b="1" dirty="0">
                <a:latin typeface="Aharoni" panose="02010803020104030203" pitchFamily="2" charset="-79"/>
                <a:cs typeface="Aharoni" panose="02010803020104030203" pitchFamily="2" charset="-79"/>
              </a:rPr>
              <a:t>Fax: </a:t>
            </a:r>
            <a:r>
              <a:rPr lang="en-US" sz="5600" dirty="0">
                <a:latin typeface="Aharoni" panose="02010803020104030203" pitchFamily="2" charset="-79"/>
                <a:cs typeface="Aharoni" panose="02010803020104030203" pitchFamily="2" charset="-79"/>
              </a:rPr>
              <a:t>888-721-0888</a:t>
            </a:r>
          </a:p>
          <a:p>
            <a:pPr marL="0" indent="0" algn="r">
              <a:buNone/>
            </a:pPr>
            <a:r>
              <a:rPr lang="en-US" sz="5600" b="1" dirty="0">
                <a:latin typeface="Aharoni" panose="02010803020104030203" pitchFamily="2" charset="-79"/>
                <a:cs typeface="Aharoni" panose="02010803020104030203" pitchFamily="2" charset="-79"/>
              </a:rPr>
              <a:t>Email: </a:t>
            </a:r>
            <a:r>
              <a:rPr lang="en-US" sz="5600" u="sng" dirty="0">
                <a:latin typeface="Aharoni" panose="02010803020104030203" pitchFamily="2" charset="-79"/>
                <a:cs typeface="Aharoni" panose="02010803020104030203" pitchFamily="2" charset="-79"/>
                <a:hlinkClick r:id="rId4"/>
              </a:rPr>
              <a:t>inquiries@vhhscare.com</a:t>
            </a:r>
            <a:endParaRPr lang="en-US" sz="5600" u="sng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algn="r">
              <a:buNone/>
            </a:pPr>
            <a:r>
              <a:rPr lang="en-US" sz="5600" b="1" dirty="0">
                <a:latin typeface="Aharoni" panose="02010803020104030203" pitchFamily="2" charset="-79"/>
                <a:cs typeface="Aharoni" panose="02010803020104030203" pitchFamily="2" charset="-79"/>
              </a:rPr>
              <a:t>Website:</a:t>
            </a:r>
            <a:r>
              <a:rPr lang="en-US" sz="56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5600" u="sng" dirty="0">
                <a:latin typeface="Aharoni" panose="02010803020104030203" pitchFamily="2" charset="-79"/>
                <a:cs typeface="Aharoni" panose="02010803020104030203" pitchFamily="2" charset="-79"/>
                <a:hlinkClick r:id="rId3"/>
              </a:rPr>
              <a:t>www.vhhscare.com</a:t>
            </a:r>
            <a:endParaRPr lang="en-US" sz="56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dirty="0">
              <a:latin typeface="Arial Rounded MT Bold" pitchFamily="34" charset="0"/>
            </a:endParaRPr>
          </a:p>
          <a:p>
            <a:pPr>
              <a:buNone/>
            </a:pPr>
            <a:r>
              <a:rPr lang="en-US" sz="6600" dirty="0">
                <a:latin typeface="Arial Rounded MT Bold" pitchFamily="34" charset="0"/>
              </a:rPr>
              <a:t>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F3D8E4E-25D1-472B-BD27-2F69B708188A}" type="slidenum">
              <a:rPr lang="en-IN" smtClean="0"/>
              <a:pPr/>
              <a:t>10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745526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3037" y="-246888"/>
            <a:ext cx="9153525" cy="689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1905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THANK YOU</a:t>
            </a:r>
            <a:b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400800" y="5638801"/>
            <a:ext cx="8229600" cy="4525963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sz="4400" b="1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THANK YOU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745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3940" y="260648"/>
            <a:ext cx="7043758" cy="1928802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070C0"/>
                </a:solidFill>
                <a:latin typeface="+mn-lt"/>
                <a:cs typeface="Aharoni" panose="02010803020104030203" pitchFamily="2" charset="-79"/>
              </a:rPr>
              <a:t>VISION AND STRATEGY</a:t>
            </a:r>
            <a:br>
              <a:rPr lang="en-US" sz="3100" b="1" dirty="0"/>
            </a:b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3940" y="1278384"/>
            <a:ext cx="8229600" cy="4848730"/>
          </a:xfrm>
        </p:spPr>
        <p:txBody>
          <a:bodyPr>
            <a:normAutofit fontScale="32500" lnSpcReduction="20000"/>
          </a:bodyPr>
          <a:lstStyle/>
          <a:p>
            <a:pPr algn="ctr">
              <a:buNone/>
            </a:pPr>
            <a:endParaRPr lang="en-IN" sz="5500" b="1" dirty="0">
              <a:solidFill>
                <a:srgbClr val="FF0000"/>
              </a:solidFill>
              <a:cs typeface="Microsoft Sans Serif" pitchFamily="34" charset="0"/>
            </a:endParaRPr>
          </a:p>
          <a:p>
            <a:pPr algn="ctr">
              <a:buNone/>
            </a:pPr>
            <a:endParaRPr lang="en-IN" sz="6000" b="1" dirty="0">
              <a:solidFill>
                <a:srgbClr val="0070C0"/>
              </a:solidFill>
              <a:cs typeface="Microsoft Sans Serif" pitchFamily="34" charset="0"/>
            </a:endParaRPr>
          </a:p>
          <a:p>
            <a:pPr>
              <a:buNone/>
            </a:pPr>
            <a:r>
              <a:rPr lang="en-IN" sz="5600" b="1" dirty="0">
                <a:solidFill>
                  <a:srgbClr val="0070C0"/>
                </a:solidFill>
                <a:cs typeface="Microsoft Sans Serif" pitchFamily="34" charset="0"/>
              </a:rPr>
              <a:t>MISSION</a:t>
            </a:r>
          </a:p>
          <a:p>
            <a:pPr marL="0" indent="0">
              <a:buNone/>
            </a:pPr>
            <a:r>
              <a:rPr lang="en-IN" sz="5600" b="1" dirty="0">
                <a:cs typeface="Microsoft Sans Serif" pitchFamily="34" charset="0"/>
              </a:rPr>
              <a:t>To provide professional and paraprofessional services to clients in their homes assisting them to achieve the highest level of potential in their day-to-day self-care activities. </a:t>
            </a:r>
          </a:p>
          <a:p>
            <a:pPr>
              <a:buNone/>
            </a:pPr>
            <a:r>
              <a:rPr lang="en-IN" sz="5600" b="1" dirty="0">
                <a:cs typeface="Microsoft Sans Serif" pitchFamily="34" charset="0"/>
              </a:rPr>
              <a:t> </a:t>
            </a:r>
            <a:r>
              <a:rPr lang="en-IN" sz="5600" b="1" dirty="0">
                <a:solidFill>
                  <a:srgbClr val="0070C0"/>
                </a:solidFill>
                <a:cs typeface="Microsoft Sans Serif" pitchFamily="34" charset="0"/>
              </a:rPr>
              <a:t>VISION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IN" sz="5600" b="1" dirty="0">
                <a:cs typeface="Microsoft Sans Serif" pitchFamily="34" charset="0"/>
              </a:rPr>
              <a:t>To become the preferred post-acute care provider for hospitals, ACOs, third-party health insurance, sub-acute care facilities and other facilities in New Jersey.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endParaRPr lang="en-IN" sz="5600" b="1" dirty="0">
              <a:cs typeface="Microsoft Sans Serif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IN" sz="5600" b="1" dirty="0">
                <a:solidFill>
                  <a:srgbClr val="0070C0"/>
                </a:solidFill>
                <a:cs typeface="Microsoft Sans Serif" pitchFamily="34" charset="0"/>
              </a:rPr>
              <a:t>STRATEGIC GOALS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5400" b="1" dirty="0"/>
              <a:t>Become Preferred Post-Acute Care Provider of Choice for ACOs &amp; Hospitals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5000" b="1" dirty="0"/>
              <a:t>Become Premier Digital &amp; Telehealth Provider for Home Health Care in New Jersey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5000" b="1" dirty="0"/>
              <a:t>Help Hospitals Reduce Readmission Rates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IN" sz="5100" b="1" dirty="0">
                <a:cs typeface="Microsoft Sans Serif" pitchFamily="34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endParaRPr lang="en-IN" sz="6400" b="1" dirty="0">
              <a:cs typeface="Microsoft Sans Serif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endParaRPr lang="en-IN" sz="7200" dirty="0">
              <a:latin typeface="High Tower Text" pitchFamily="18" charset="0"/>
            </a:endParaRPr>
          </a:p>
          <a:p>
            <a:pPr>
              <a:buNone/>
            </a:pPr>
            <a:endParaRPr lang="en-IN" sz="2400" dirty="0">
              <a:latin typeface="High Tower Text" pitchFamily="18" charset="0"/>
            </a:endParaRPr>
          </a:p>
          <a:p>
            <a:pPr>
              <a:buNone/>
            </a:pPr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F3D8E4E-25D1-472B-BD27-2F69B708188A}" type="slidenum">
              <a:rPr lang="en-IN" smtClean="0"/>
              <a:pPr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33321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0070C0"/>
                </a:solidFill>
                <a:latin typeface="+mn-lt"/>
                <a:cs typeface="Aharoni" panose="02010803020104030203"/>
              </a:rPr>
              <a:t>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rgbClr val="0070C0"/>
                </a:solidFill>
              </a:rPr>
              <a:t>Medical	</a:t>
            </a:r>
            <a:r>
              <a:rPr lang="en-US" b="1" dirty="0"/>
              <a:t>					</a:t>
            </a:r>
            <a:r>
              <a:rPr lang="en-US" sz="2800" b="1" dirty="0">
                <a:solidFill>
                  <a:srgbClr val="0070C0"/>
                </a:solidFill>
              </a:rPr>
              <a:t>Non-Medical</a:t>
            </a:r>
          </a:p>
          <a:p>
            <a:pPr marL="0" indent="0">
              <a:buNone/>
            </a:pPr>
            <a:r>
              <a:rPr lang="en-US" b="1" dirty="0"/>
              <a:t>Skilled Nursing						Personal Care			</a:t>
            </a:r>
          </a:p>
          <a:p>
            <a:pPr marL="0" indent="0">
              <a:buNone/>
            </a:pPr>
            <a:r>
              <a:rPr lang="en-US" b="1" dirty="0"/>
              <a:t>Transition Care Services					Home-Making</a:t>
            </a:r>
          </a:p>
          <a:p>
            <a:pPr marL="0" indent="0">
              <a:buNone/>
            </a:pPr>
            <a:r>
              <a:rPr lang="en-US" b="1" dirty="0"/>
              <a:t>Telehealth Services					Companionship</a:t>
            </a:r>
          </a:p>
          <a:p>
            <a:pPr marL="0" indent="0">
              <a:buNone/>
            </a:pPr>
            <a:r>
              <a:rPr lang="en-US" b="1" dirty="0"/>
              <a:t>Chronic Care Management				Durable Medical Equipment</a:t>
            </a:r>
          </a:p>
          <a:p>
            <a:pPr marL="0" indent="0">
              <a:buNone/>
            </a:pPr>
            <a:r>
              <a:rPr lang="en-US" b="1" dirty="0"/>
              <a:t>Rehabilitation Services					Health &amp; Medical Training </a:t>
            </a:r>
          </a:p>
          <a:p>
            <a:pPr marL="0" indent="0">
              <a:buNone/>
            </a:pPr>
            <a:r>
              <a:rPr lang="en-US" b="1" dirty="0"/>
              <a:t>Worker’s Compensation					Medical Staffing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717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0070C0"/>
                </a:solidFill>
                <a:latin typeface="+mn-lt"/>
                <a:cs typeface="Aharoni" panose="02010803020104030203"/>
              </a:rPr>
              <a:t>WHO WE SERVE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000" b="1" dirty="0"/>
              <a:t>Hospitals (e.g., Cardiology, Endocrinology, Pulmonology, Geriatric, Oncology, Neurology, etc.) </a:t>
            </a:r>
          </a:p>
          <a:p>
            <a:pPr lvl="1"/>
            <a:r>
              <a:rPr lang="en-US" sz="2000" b="1" dirty="0"/>
              <a:t>Managed Care/HMOs</a:t>
            </a:r>
          </a:p>
          <a:p>
            <a:pPr lvl="1"/>
            <a:r>
              <a:rPr lang="en-US" sz="2000" b="1" dirty="0"/>
              <a:t>Accountable Care Organizations (ACOs)</a:t>
            </a:r>
          </a:p>
          <a:p>
            <a:pPr lvl="1"/>
            <a:r>
              <a:rPr lang="en-US" sz="2000" b="1" dirty="0"/>
              <a:t>Hospital Systems</a:t>
            </a:r>
          </a:p>
          <a:p>
            <a:pPr lvl="1"/>
            <a:r>
              <a:rPr lang="en-US" sz="2000" b="1" dirty="0"/>
              <a:t>Physician Networks</a:t>
            </a:r>
          </a:p>
          <a:p>
            <a:pPr lvl="1"/>
            <a:r>
              <a:rPr lang="en-US" sz="2000" b="1" dirty="0"/>
              <a:t>Independent Medical Practitioners</a:t>
            </a:r>
          </a:p>
          <a:p>
            <a:pPr lvl="1"/>
            <a:r>
              <a:rPr lang="en-US" sz="2000" b="1" dirty="0"/>
              <a:t>Private Duty Home Care</a:t>
            </a:r>
          </a:p>
          <a:p>
            <a:pPr lvl="1"/>
            <a:r>
              <a:rPr lang="en-US" sz="2000" b="1" dirty="0"/>
              <a:t>Commercial insurance</a:t>
            </a:r>
          </a:p>
          <a:p>
            <a:pPr lvl="1"/>
            <a:r>
              <a:rPr lang="en-US" sz="2000" b="1" dirty="0"/>
              <a:t>Self-Insured employers</a:t>
            </a:r>
          </a:p>
          <a:p>
            <a:pPr lvl="1"/>
            <a:r>
              <a:rPr lang="en-US" sz="2000" b="1" dirty="0"/>
              <a:t>Home Health Agencies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729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0070C0"/>
                </a:solidFill>
                <a:latin typeface="+mn-lt"/>
                <a:cs typeface="Aharoni" panose="02010803020104030203"/>
              </a:rPr>
              <a:t>OUR TECHNOLOGY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000" b="1" dirty="0"/>
              <a:t>Electronic Medical Records (EMR) </a:t>
            </a:r>
          </a:p>
          <a:p>
            <a:pPr lvl="1"/>
            <a:r>
              <a:rPr lang="en-US" sz="2000" b="1" dirty="0"/>
              <a:t>Telehealth Technologies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/>
              <a:t>   	-</a:t>
            </a:r>
            <a:r>
              <a:rPr lang="en-US" sz="1600" b="1" dirty="0"/>
              <a:t>Remote Patient Monitoring (</a:t>
            </a:r>
            <a:r>
              <a:rPr lang="en-US" sz="1600" dirty="0"/>
              <a:t>devices to transmit biometric vital sign for remote monitoring</a:t>
            </a:r>
            <a:r>
              <a:rPr lang="en-US" sz="1600" b="1" dirty="0"/>
              <a:t>)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/>
              <a:t>   	-Medication Management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/>
              <a:t>   	-Assistive Technologies</a:t>
            </a:r>
          </a:p>
          <a:p>
            <a:pPr lvl="1"/>
            <a:r>
              <a:rPr lang="en-US" sz="2000" b="1" dirty="0"/>
              <a:t>Chronic Care Management</a:t>
            </a:r>
          </a:p>
          <a:p>
            <a:pPr lvl="1"/>
            <a:r>
              <a:rPr lang="en-US" sz="2000" b="1" dirty="0"/>
              <a:t>Patient/Family Portal</a:t>
            </a:r>
          </a:p>
          <a:p>
            <a:pPr lvl="1"/>
            <a:r>
              <a:rPr lang="en-US" sz="2000" b="1" dirty="0"/>
              <a:t>Caregiver Portal</a:t>
            </a:r>
          </a:p>
          <a:p>
            <a:pPr lvl="1"/>
            <a:r>
              <a:rPr lang="en-US" sz="2000" b="1" dirty="0"/>
              <a:t>Patient Education- (online condition-specific videos</a:t>
            </a:r>
            <a:r>
              <a:rPr lang="en-US" b="1" dirty="0"/>
              <a:t>)</a:t>
            </a:r>
          </a:p>
          <a:p>
            <a:pPr lvl="1"/>
            <a:r>
              <a:rPr lang="en-US" sz="2000" b="1" dirty="0"/>
              <a:t>Remote Video </a:t>
            </a:r>
            <a:r>
              <a:rPr lang="en-US" sz="2000" b="1" dirty="0" err="1"/>
              <a:t>TeleConsult</a:t>
            </a:r>
            <a:endParaRPr lang="en-US" sz="2000" b="1" dirty="0"/>
          </a:p>
          <a:p>
            <a:pPr lvl="1"/>
            <a:r>
              <a:rPr lang="en-US" sz="2000" b="1" dirty="0"/>
              <a:t>Predictive Analytics</a:t>
            </a:r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9950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0070C0"/>
                </a:solidFill>
                <a:latin typeface="+mn-lt"/>
              </a:rPr>
              <a:t>WHY HOSPITALS &amp; PAYERS REFER TO VHHS?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0070C0"/>
                </a:solidFill>
              </a:rPr>
              <a:t>Strategic Advantages</a:t>
            </a:r>
            <a:r>
              <a:rPr lang="en-US" sz="2400" dirty="0">
                <a:solidFill>
                  <a:srgbClr val="0070C0"/>
                </a:solidFill>
              </a:rPr>
              <a:t> </a:t>
            </a:r>
          </a:p>
          <a:p>
            <a:pPr lvl="1"/>
            <a:r>
              <a:rPr lang="en-US" dirty="0"/>
              <a:t>Ability to adapt services to meet patient needs and physician requirements  </a:t>
            </a:r>
          </a:p>
          <a:p>
            <a:pPr lvl="1"/>
            <a:r>
              <a:rPr lang="en-US" dirty="0"/>
              <a:t>Accredited for quality patient care</a:t>
            </a:r>
          </a:p>
          <a:p>
            <a:pPr lvl="1"/>
            <a:r>
              <a:rPr lang="en-US" dirty="0"/>
              <a:t>Secured, online access to care reports (evaluations, visit notes, etc.)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0070C0"/>
                </a:solidFill>
              </a:rPr>
              <a:t>Process Advantages</a:t>
            </a:r>
          </a:p>
          <a:p>
            <a:pPr lvl="1"/>
            <a:r>
              <a:rPr lang="en-US" dirty="0"/>
              <a:t>Same-Day Admission &amp; Start-of-care within 24hrs to 36hrs of referral.</a:t>
            </a:r>
            <a:r>
              <a:rPr lang="en-US" b="1" dirty="0"/>
              <a:t>   </a:t>
            </a:r>
            <a:endParaRPr lang="en-US" dirty="0"/>
          </a:p>
          <a:p>
            <a:pPr lvl="1"/>
            <a:r>
              <a:rPr lang="en-US" dirty="0"/>
              <a:t>Clinical staff available to take your calls 24 hours, 7-days a week.</a:t>
            </a:r>
          </a:p>
          <a:p>
            <a:pPr lvl="1"/>
            <a:r>
              <a:rPr lang="en-US" dirty="0"/>
              <a:t>Adequate numbers, types, geographic distribution of providers.</a:t>
            </a:r>
          </a:p>
          <a:p>
            <a:pPr lvl="1"/>
            <a:r>
              <a:rPr lang="en-US" dirty="0"/>
              <a:t>Inter- and multi-disciplinary care coordination &amp; team-based care</a:t>
            </a:r>
          </a:p>
          <a:p>
            <a:pPr lvl="1"/>
            <a:r>
              <a:rPr lang="en-US" dirty="0"/>
              <a:t>Robust Health assessment and screening tools</a:t>
            </a:r>
          </a:p>
          <a:p>
            <a:pPr lvl="1"/>
            <a:r>
              <a:rPr lang="en-US" dirty="0"/>
              <a:t>Coordinated and shared care plan in consultation with family and physicians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723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0070C0"/>
                </a:solidFill>
                <a:latin typeface="+mn-lt"/>
              </a:rPr>
              <a:t>WHY HOSPITALS &amp; PAYERS REFER TO VHHS?</a:t>
            </a:r>
            <a:endParaRPr lang="en-US" sz="36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4200" b="1" dirty="0">
                <a:solidFill>
                  <a:srgbClr val="0070C0"/>
                </a:solidFill>
              </a:rPr>
              <a:t>Our Clinical Efficiencies </a:t>
            </a:r>
            <a:endParaRPr lang="en-US" sz="4200" dirty="0">
              <a:solidFill>
                <a:srgbClr val="0070C0"/>
              </a:solidFill>
            </a:endParaRPr>
          </a:p>
          <a:p>
            <a:pPr lvl="1"/>
            <a:r>
              <a:rPr lang="en-US" sz="2700" dirty="0"/>
              <a:t>Use of analytics to identify &amp; prioritize patient care based on need</a:t>
            </a:r>
          </a:p>
          <a:p>
            <a:pPr lvl="1"/>
            <a:r>
              <a:rPr lang="en-US" sz="2700" dirty="0"/>
              <a:t>Focus on achieving ambulation, mobility and functioning Status</a:t>
            </a:r>
          </a:p>
          <a:p>
            <a:pPr lvl="1"/>
            <a:r>
              <a:rPr lang="en-US" sz="2700" dirty="0"/>
              <a:t>Hospital ER Use without Admission</a:t>
            </a:r>
          </a:p>
          <a:p>
            <a:pPr lvl="1"/>
            <a:r>
              <a:rPr lang="en-US" sz="2700" dirty="0"/>
              <a:t>HIPAA Privacy Policy Practices</a:t>
            </a:r>
          </a:p>
          <a:p>
            <a:pPr lvl="1"/>
            <a:r>
              <a:rPr lang="en-US" sz="2700" dirty="0"/>
              <a:t>Quality Assurance/Improvement Program (QAPI) </a:t>
            </a:r>
          </a:p>
          <a:p>
            <a:pPr marL="0" indent="0">
              <a:buNone/>
            </a:pPr>
            <a:r>
              <a:rPr lang="en-US" sz="4200" b="1" dirty="0">
                <a:solidFill>
                  <a:srgbClr val="0070C0"/>
                </a:solidFill>
              </a:rPr>
              <a:t>Our Operational Efficiency</a:t>
            </a:r>
          </a:p>
          <a:p>
            <a:pPr lvl="1"/>
            <a:r>
              <a:rPr lang="en-US" sz="2700" dirty="0"/>
              <a:t>Extensive background check of employees including past employment, criminal, drugs, Social Security number tracing and sex offender registries.</a:t>
            </a:r>
          </a:p>
          <a:p>
            <a:pPr lvl="1"/>
            <a:r>
              <a:rPr lang="en-US" sz="2700" dirty="0"/>
              <a:t>Licensed, bonded, supervised, credentialed and insured staff</a:t>
            </a:r>
          </a:p>
          <a:p>
            <a:pPr lvl="1"/>
            <a:r>
              <a:rPr lang="en-US" sz="2700" dirty="0"/>
              <a:t>Employee continuing education</a:t>
            </a:r>
          </a:p>
          <a:p>
            <a:pPr lvl="1"/>
            <a:r>
              <a:rPr lang="en-US" sz="2700" dirty="0"/>
              <a:t>Central Intake Unit for effective management of referrals </a:t>
            </a:r>
          </a:p>
          <a:p>
            <a:pPr lvl="1"/>
            <a:r>
              <a:rPr lang="en-US" sz="2700" dirty="0"/>
              <a:t>Availability of disaster recovery plan</a:t>
            </a:r>
          </a:p>
          <a:p>
            <a:pPr lvl="1"/>
            <a:r>
              <a:rPr lang="en-US" sz="2700" dirty="0"/>
              <a:t>Existence of formal grievance policy/procedure for patients, families, payers and providers</a:t>
            </a:r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6697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0070C0"/>
                </a:solidFill>
                <a:latin typeface="+mn-lt"/>
                <a:cs typeface="Aharoni" panose="02010803020104030203" pitchFamily="2" charset="-79"/>
              </a:rPr>
              <a:t>VHHS CARE TRANSITION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Built on Care Transitions Intervention (Coleman Model) &amp; Transition Care Model (Naylor Model)</a:t>
            </a:r>
          </a:p>
          <a:p>
            <a:r>
              <a:rPr lang="en-US" dirty="0"/>
              <a:t>Private Pay Care Transition Services: Flat Fee of $250: Transportation home; transportation to follow-up appointment; home safety inspection; medication management (pickup and filling pills box), etc.</a:t>
            </a:r>
          </a:p>
          <a:p>
            <a:r>
              <a:rPr lang="en-US" dirty="0"/>
              <a:t>Remote Monitoring via Automated Phone Calls</a:t>
            </a:r>
          </a:p>
          <a:p>
            <a:r>
              <a:rPr lang="en-US" dirty="0"/>
              <a:t>Telehealth: Remote Patient Monitoring via biometric capturing devices</a:t>
            </a:r>
          </a:p>
          <a:p>
            <a:r>
              <a:rPr lang="en-US" dirty="0"/>
              <a:t>Electronic Referral and Intake via our EMR</a:t>
            </a:r>
          </a:p>
          <a:p>
            <a:r>
              <a:rPr lang="en-US" dirty="0"/>
              <a:t>Successful at taking the burden off the hospital/payer to avoid readmission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6575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0070C0"/>
                </a:solidFill>
                <a:latin typeface="+mn-lt"/>
                <a:cs typeface="Aharoni" panose="02010803020104030203" pitchFamily="2" charset="-79"/>
              </a:rPr>
              <a:t>WHY HOSPITALS PARTNER WITH VHHS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VHHS can help hospitals:</a:t>
            </a:r>
          </a:p>
          <a:p>
            <a:pPr lvl="1"/>
            <a:r>
              <a:rPr lang="en-US" sz="2400" b="1" dirty="0"/>
              <a:t>reduce readmission rates</a:t>
            </a:r>
          </a:p>
          <a:p>
            <a:pPr lvl="1"/>
            <a:r>
              <a:rPr lang="en-US" sz="2400" b="1" dirty="0"/>
              <a:t>reduce readmission penalties</a:t>
            </a:r>
          </a:p>
          <a:p>
            <a:pPr lvl="1"/>
            <a:r>
              <a:rPr lang="en-US" sz="2400" b="1" dirty="0"/>
              <a:t>Avoid negative perception and publicity</a:t>
            </a:r>
          </a:p>
          <a:p>
            <a:pPr lvl="1"/>
            <a:r>
              <a:rPr lang="en-US" sz="2400" b="1" dirty="0"/>
              <a:t>Increase revenue through savings</a:t>
            </a:r>
          </a:p>
          <a:p>
            <a:pPr lvl="1"/>
            <a:r>
              <a:rPr lang="en-US" sz="2400" b="1" dirty="0"/>
              <a:t>Improve or help maintain Star Ratings</a:t>
            </a:r>
          </a:p>
          <a:p>
            <a:pPr lvl="1"/>
            <a:r>
              <a:rPr lang="en-US" sz="2400" b="1" dirty="0"/>
              <a:t>Help maintain accreditation status </a:t>
            </a:r>
          </a:p>
        </p:txBody>
      </p:sp>
    </p:spTree>
    <p:extLst>
      <p:ext uri="{BB962C8B-B14F-4D97-AF65-F5344CB8AC3E}">
        <p14:creationId xmlns:p14="http://schemas.microsoft.com/office/powerpoint/2010/main" val="396627949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114</TotalTime>
  <Words>502</Words>
  <Application>Microsoft Office PowerPoint</Application>
  <PresentationFormat>Widescreen</PresentationFormat>
  <Paragraphs>116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Aharoni</vt:lpstr>
      <vt:lpstr>Arial Rounded MT Bold</vt:lpstr>
      <vt:lpstr>Calibri</vt:lpstr>
      <vt:lpstr>Calibri Light</vt:lpstr>
      <vt:lpstr>High Tower Text</vt:lpstr>
      <vt:lpstr>Microsoft Sans Serif</vt:lpstr>
      <vt:lpstr>Retrospect</vt:lpstr>
      <vt:lpstr>VOLTAMAC HOME HEALTH SERVICES</vt:lpstr>
      <vt:lpstr>VISION AND STRATEGY  </vt:lpstr>
      <vt:lpstr>SERVICES</vt:lpstr>
      <vt:lpstr>WHO WE SERVE</vt:lpstr>
      <vt:lpstr>OUR TECHNOLOGY</vt:lpstr>
      <vt:lpstr>WHY HOSPITALS &amp; PAYERS REFER TO VHHS?</vt:lpstr>
      <vt:lpstr>WHY HOSPITALS &amp; PAYERS REFER TO VHHS?</vt:lpstr>
      <vt:lpstr>VHHS CARE TRANSITION PROGRAM</vt:lpstr>
      <vt:lpstr>WHY HOSPITALS PARTNER WITH VHHS</vt:lpstr>
      <vt:lpstr>CONTACT INFORMATION</vt:lpstr>
      <vt:lpstr>THANK YOU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VOLTAMAC  HOME HEALTH SERVICES</dc:title>
  <dc:creator>Dell</dc:creator>
  <cp:lastModifiedBy>VOLTAMAC</cp:lastModifiedBy>
  <cp:revision>6</cp:revision>
  <dcterms:created xsi:type="dcterms:W3CDTF">2017-06-20T06:26:52Z</dcterms:created>
  <dcterms:modified xsi:type="dcterms:W3CDTF">2017-08-17T14:32:44Z</dcterms:modified>
</cp:coreProperties>
</file>