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E61B-4B07-4672-B84E-E6680AFDC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E761C-7BFA-49F7-9385-BADFDABF7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3B889-0A8E-4731-9880-F24A1190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E004E-CEF0-4500-9560-A13A826F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567D1-19E0-4595-B3A8-9E9BA4BE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5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C441-4DD1-430C-82D9-32D8CB285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F128C-A41C-4CB6-8310-7EB380441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6483A-7662-4DA5-A1C8-D789D2F0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371AF-E81C-4AC6-97F4-FE31C48C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446AD-EA65-4E11-939F-573AD55A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8842F-2A8B-4686-ABDE-2DC65E465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6B5EE-A91F-41AF-A8F4-2885315F5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1A38F-9B23-48D8-A488-8E9C2685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041CF-09AB-4642-9404-DDE7B314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824AE-8E47-4C00-AFC3-2F252CB8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F484-3691-4C5E-A007-44C883E9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D27B6-5293-4769-9B29-0FD61CFC7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F7D63-0CC5-4A59-9BF2-FEF25775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3E740-AD24-4D39-A1AB-1AADAE73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74217-C8E9-4894-9C46-C9B0C899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8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7F1B-64EA-46FE-A05A-E0F9A680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3F6D9-DC35-4A75-9C8C-5CEEA409A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468FE-5DE9-4065-AEC9-561555D4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DDAAB-9C85-4E25-8D3A-815387F6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521A1-C103-4099-8759-15A6E11F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49B5-2BE3-4158-A7DE-637881B3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C221-4F00-4F48-A1D5-4F027B17E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909EE-1F98-435F-8775-5E7C9DC83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9E7F3-C71A-44F6-AC1B-AF9A5951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ECE54-E676-44E7-8144-DE60B839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70FB6-F47E-4BE9-A047-FF805C98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3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1E8D-B1A0-462F-AA81-2FE5573A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F7D97-BB38-4233-AE34-CA1027106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99E80-9C3A-4A54-BE41-DDD17F99E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E9A4B-8446-4C77-B354-B8FCC2BC6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A53B9B-6814-4F93-A2EE-FDE81E51F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2C114-151E-43E5-AF1E-A14AED1A3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A00B9-86CA-4C80-B049-C7AEC286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6E6CF-CF6D-476C-9069-8DCEC6E3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2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2915-A267-4B6B-9054-0A0C05FC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C86A20-6C34-45EF-8412-8CC95B12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B5DCC-793F-4F9F-9DBB-0DE924CB0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5356D-4FB0-48BF-B8EC-2E69BBA8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11397-5FB5-4882-89CE-0BD9A3DE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B16E2-1502-44FE-8FBA-BF3F1D8F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1DFB1-D37E-4953-AF4F-1B7F31F1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93A5F-88C6-410A-838C-86EC0ACF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D5E0-BA91-4A38-9A3E-4E76F519B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92CBA-989B-4238-BA2A-29ADDFD31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A1B6B-3905-437D-8F30-DDD46C5F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1621E-2E5E-4463-A215-86354BD7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22B75-13F6-472D-8929-0D2FBB02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2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CF10-68C4-4900-96B8-16479D50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7A4C8E-471A-4FA3-89E9-8CBD34F07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1F098-818B-4D01-B2D8-050994426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1B1E9-1928-48C7-872E-E83F0300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95FBF-72C3-4933-AF34-1C8FF7A0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DDC45-0B3F-4A2C-9E92-71FCF9C4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B6F50-1059-4651-9BF5-6D9A5EDBF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4E72C-888C-4AA1-9C83-98FE33A65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DE3D2-DBF0-414D-9C9C-71EED783F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B93D-4B84-434D-8C67-C3FD2A286B2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135E7-DEBD-43F2-A1B4-AC4BD480C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3C1F3-AB96-471F-96EE-6492CD8CF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E7E2B-C9B2-4F37-AC33-30AEAAB4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tamachomehealth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hhscare.com/" TargetMode="External"/><Relationship Id="rId2" Type="http://schemas.openxmlformats.org/officeDocument/2006/relationships/hyperlink" Target="mailto:inquiries@vhhscar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0B60A1-1225-4E94-B3CE-7C7C2D88B5B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" name="Picture 9" descr="Better Heal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24075"/>
            <a:ext cx="12192000" cy="47720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0" y="6019800"/>
            <a:ext cx="7962900" cy="646331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38100" rtlCol="0" anchor="t">
            <a:spAutoFit/>
          </a:bodyPr>
          <a:lstStyle/>
          <a:p>
            <a:pPr algn="ctr" defTabSz="457200" latinLnBrk="1" hangingPunct="0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Simply Reliable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3203" y="1431741"/>
            <a:ext cx="9925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VOLTAMAC HOME HEALTH SERVICES: OVERVIEW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283" y="83415"/>
            <a:ext cx="1315033" cy="96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VHHS CARE TRANSITION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is where </a:t>
            </a:r>
            <a:r>
              <a:rPr lang="en-US" dirty="0" err="1"/>
              <a:t>Voltamac</a:t>
            </a:r>
            <a:r>
              <a:rPr lang="en-US" dirty="0"/>
              <a:t> comes in to help! Our Care Transitions Program emulates the Coleman’s CTI Model &amp; Naylor’s Transition Care Model </a:t>
            </a:r>
          </a:p>
          <a:p>
            <a:r>
              <a:rPr lang="en-US" dirty="0"/>
              <a:t>Private Pay Care Transition Services: Flat Fee of $250”: Transportation home; transportation to follow-up appointment; home safety inspection; medication management (pickup and filling pills box), etc.</a:t>
            </a:r>
          </a:p>
          <a:p>
            <a:r>
              <a:rPr lang="en-US" dirty="0"/>
              <a:t>Telehealth Services – Remote Patient Monitoring via biometric capturing devices</a:t>
            </a:r>
          </a:p>
          <a:p>
            <a:r>
              <a:rPr lang="en-US" dirty="0"/>
              <a:t>Remote Monitoring via Automated Phone Calls and Video Consultations</a:t>
            </a:r>
          </a:p>
          <a:p>
            <a:r>
              <a:rPr lang="en-US" dirty="0"/>
              <a:t>Online Referral via our website: </a:t>
            </a:r>
            <a:r>
              <a:rPr lang="en-US" dirty="0">
                <a:hlinkClick r:id="rId2"/>
              </a:rPr>
              <a:t>www.voltamachomehealth.com</a:t>
            </a:r>
            <a:endParaRPr lang="en-US" dirty="0"/>
          </a:p>
          <a:p>
            <a:r>
              <a:rPr lang="en-US" dirty="0"/>
              <a:t>Successful at taking the burden off the hospital to avoid readmission penalties</a:t>
            </a:r>
          </a:p>
          <a:p>
            <a:r>
              <a:rPr lang="en-US" b="1" dirty="0">
                <a:solidFill>
                  <a:srgbClr val="0070C0"/>
                </a:solidFill>
              </a:rPr>
              <a:t>VHHS- YOUR VALUE-ADDED PARTNER IN REDUCING ER VISITS &amp; READMISSION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DECE0-80B1-461E-9EE1-B11C77578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D65CC670-BD44-4B5E-9E9E-B49FD9D81298}" type="slidenum">
              <a:rPr lang="en-US" smtClean="0"/>
              <a:pPr/>
              <a:t>2</a:t>
            </a:fld>
            <a:r>
              <a:rPr lang="en-US"/>
              <a:t>      Rev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 READMISSION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Medicare spends about $26 billion on readmissions within 30 days per year on </a:t>
            </a:r>
            <a:r>
              <a:rPr lang="en-US" b="1" dirty="0">
                <a:solidFill>
                  <a:srgbClr val="0070C0"/>
                </a:solidFill>
              </a:rPr>
              <a:t>AVOIDABLE READMISSIONS</a:t>
            </a:r>
            <a:r>
              <a:rPr lang="en-US" dirty="0"/>
              <a:t>.</a:t>
            </a:r>
          </a:p>
          <a:p>
            <a:r>
              <a:rPr lang="en-US" dirty="0"/>
              <a:t>Started in 2013 to encourage hospitals to manage care transitions and avoid readmission.</a:t>
            </a:r>
          </a:p>
          <a:p>
            <a:r>
              <a:rPr lang="en-US" dirty="0"/>
              <a:t>Percentage of Medicare’s Revenue: Maximum Penalty of $250/readmission</a:t>
            </a:r>
          </a:p>
          <a:p>
            <a:pPr marL="0" indent="0">
              <a:buNone/>
            </a:pPr>
            <a:r>
              <a:rPr lang="en-US" dirty="0"/>
              <a:t>-1% Year 1 (2,217 hospitals at $218 million)</a:t>
            </a:r>
          </a:p>
          <a:p>
            <a:pPr marL="0" indent="0">
              <a:buNone/>
            </a:pPr>
            <a:r>
              <a:rPr lang="en-US" dirty="0"/>
              <a:t>-Year 3 (2015): 3% ( at $428 million).  </a:t>
            </a:r>
          </a:p>
          <a:p>
            <a:r>
              <a:rPr lang="en-US" dirty="0"/>
              <a:t>Shift to Bundled Payment where hospitals lose revenue on readmissions</a:t>
            </a:r>
          </a:p>
          <a:p>
            <a:r>
              <a:rPr lang="en-US" dirty="0"/>
              <a:t>Hospitals can benefit from LOW READMISSIONS which impacts their Start Ratings that reward hospitals with LOW READMISSIONS.</a:t>
            </a:r>
          </a:p>
          <a:p>
            <a:r>
              <a:rPr lang="en-US" dirty="0"/>
              <a:t>The RESPONSE is Coordinated CARE TRANSITIONS PROGRAMS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32FD5-7B4D-44F9-B747-1FA39DD2C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D65CC670-BD44-4B5E-9E9E-B49FD9D81298}" type="slidenum">
              <a:rPr lang="en-US" smtClean="0"/>
              <a:pPr/>
              <a:t>3</a:t>
            </a:fld>
            <a:r>
              <a:rPr lang="en-US"/>
              <a:t>      Rev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 READMISSION ROULETTE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90%</a:t>
            </a:r>
            <a:r>
              <a:rPr lang="en-US" dirty="0"/>
              <a:t> Re-hospitalizations within </a:t>
            </a:r>
            <a:r>
              <a:rPr lang="en-US" b="1" dirty="0"/>
              <a:t>30 days are unplanned</a:t>
            </a:r>
          </a:p>
          <a:p>
            <a:r>
              <a:rPr lang="en-US" b="1" dirty="0"/>
              <a:t>75% </a:t>
            </a:r>
            <a:r>
              <a:rPr lang="en-US" dirty="0"/>
              <a:t>of Readmissions </a:t>
            </a:r>
            <a:r>
              <a:rPr lang="en-US" b="1" dirty="0"/>
              <a:t>preventable </a:t>
            </a:r>
            <a:r>
              <a:rPr lang="en-US" dirty="0"/>
              <a:t>equating to </a:t>
            </a:r>
            <a:r>
              <a:rPr lang="en-US" b="1" dirty="0"/>
              <a:t>$12 Billion a year </a:t>
            </a:r>
            <a:r>
              <a:rPr lang="en-US" dirty="0"/>
              <a:t>to Medicare spending</a:t>
            </a:r>
          </a:p>
          <a:p>
            <a:r>
              <a:rPr lang="en-US" b="1" dirty="0"/>
              <a:t>68.9% </a:t>
            </a:r>
            <a:r>
              <a:rPr lang="en-US" dirty="0"/>
              <a:t>of patients discharged with a </a:t>
            </a:r>
            <a:r>
              <a:rPr lang="en-US" b="1" dirty="0"/>
              <a:t>medical condition</a:t>
            </a:r>
            <a:r>
              <a:rPr lang="en-US" dirty="0"/>
              <a:t>, were </a:t>
            </a:r>
            <a:r>
              <a:rPr lang="en-US" b="1" dirty="0"/>
              <a:t>re-hospitalized or died </a:t>
            </a:r>
            <a:r>
              <a:rPr lang="en-US" dirty="0"/>
              <a:t>within </a:t>
            </a:r>
            <a:r>
              <a:rPr lang="en-US" b="1" dirty="0"/>
              <a:t>one year </a:t>
            </a:r>
            <a:r>
              <a:rPr lang="en-US" dirty="0"/>
              <a:t>of discharge</a:t>
            </a:r>
          </a:p>
          <a:p>
            <a:r>
              <a:rPr lang="en-US" b="1" dirty="0"/>
              <a:t>53%</a:t>
            </a:r>
            <a:r>
              <a:rPr lang="en-US" dirty="0"/>
              <a:t> re-hospitalization of Discharges after a </a:t>
            </a:r>
            <a:r>
              <a:rPr lang="en-US" b="1" dirty="0"/>
              <a:t>surgical procedure</a:t>
            </a:r>
          </a:p>
          <a:p>
            <a:r>
              <a:rPr lang="en-US" b="1" dirty="0"/>
              <a:t>50% </a:t>
            </a:r>
            <a:r>
              <a:rPr lang="en-US" dirty="0"/>
              <a:t>of re-admissions within 30 days had no bill for a physician visit</a:t>
            </a:r>
          </a:p>
          <a:p>
            <a:r>
              <a:rPr lang="en-US" b="1" dirty="0"/>
              <a:t>70%</a:t>
            </a:r>
            <a:r>
              <a:rPr lang="en-US" dirty="0"/>
              <a:t> surgical patients were admitted for a medical condition such as </a:t>
            </a:r>
            <a:r>
              <a:rPr lang="en-US" b="1" dirty="0"/>
              <a:t>pneumonia</a:t>
            </a:r>
          </a:p>
          <a:p>
            <a:r>
              <a:rPr lang="en-US" dirty="0"/>
              <a:t> </a:t>
            </a:r>
            <a:r>
              <a:rPr lang="en-US" b="1" dirty="0"/>
              <a:t>19% </a:t>
            </a:r>
            <a:r>
              <a:rPr lang="en-US" dirty="0"/>
              <a:t>of </a:t>
            </a:r>
            <a:r>
              <a:rPr lang="en-US" b="1" dirty="0"/>
              <a:t>Medicare discharges </a:t>
            </a:r>
            <a:r>
              <a:rPr lang="en-US" dirty="0"/>
              <a:t>are followed by an </a:t>
            </a:r>
            <a:r>
              <a:rPr lang="en-US" b="1" dirty="0"/>
              <a:t>adverse advent </a:t>
            </a:r>
            <a:r>
              <a:rPr lang="en-US" dirty="0"/>
              <a:t>with 30 days:</a:t>
            </a:r>
          </a:p>
          <a:p>
            <a:pPr lvl="2"/>
            <a:r>
              <a:rPr lang="en-US" dirty="0"/>
              <a:t>2/3 Adverse Drug Events that are preventable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5F459-93B5-4DDC-9CE1-20EC9FAB9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D65CC670-BD44-4B5E-9E9E-B49FD9D81298}" type="slidenum">
              <a:rPr lang="en-US" smtClean="0"/>
              <a:pPr/>
              <a:t>4</a:t>
            </a:fld>
            <a:r>
              <a:rPr lang="en-US"/>
              <a:t>      Rev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5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 READMISSION PROGRAM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Five </a:t>
            </a:r>
            <a:r>
              <a:rPr lang="en-US" dirty="0"/>
              <a:t>most common </a:t>
            </a:r>
            <a:r>
              <a:rPr lang="en-US" b="1" dirty="0"/>
              <a:t>Medical condition </a:t>
            </a:r>
            <a:r>
              <a:rPr lang="en-US" dirty="0"/>
              <a:t>for </a:t>
            </a:r>
            <a:r>
              <a:rPr lang="en-US" b="1" dirty="0"/>
              <a:t>Readmission:</a:t>
            </a:r>
          </a:p>
          <a:p>
            <a:pPr lvl="1"/>
            <a:r>
              <a:rPr lang="en-US" dirty="0"/>
              <a:t>Congestive Heart Failure (CHF)</a:t>
            </a:r>
          </a:p>
          <a:p>
            <a:pPr lvl="1"/>
            <a:r>
              <a:rPr lang="en-US" dirty="0"/>
              <a:t>COPD/Pneumonia</a:t>
            </a:r>
          </a:p>
          <a:p>
            <a:pPr lvl="1"/>
            <a:r>
              <a:rPr lang="en-US" dirty="0"/>
              <a:t>Acute Myocardial Infarction (Heart Attack)</a:t>
            </a:r>
          </a:p>
          <a:p>
            <a:pPr lvl="1"/>
            <a:r>
              <a:rPr lang="en-US" dirty="0"/>
              <a:t>Psychoses</a:t>
            </a:r>
          </a:p>
          <a:p>
            <a:pPr lvl="1"/>
            <a:r>
              <a:rPr lang="en-US" dirty="0"/>
              <a:t>GI problems</a:t>
            </a:r>
          </a:p>
          <a:p>
            <a:r>
              <a:rPr lang="en-US" b="1" dirty="0"/>
              <a:t>Five</a:t>
            </a:r>
            <a:r>
              <a:rPr lang="en-US" dirty="0"/>
              <a:t> most common </a:t>
            </a:r>
            <a:r>
              <a:rPr lang="en-US" b="1" dirty="0"/>
              <a:t>surgical procedures:</a:t>
            </a:r>
          </a:p>
          <a:p>
            <a:pPr lvl="1"/>
            <a:r>
              <a:rPr lang="en-US" dirty="0"/>
              <a:t>Cardiac stent placement</a:t>
            </a:r>
          </a:p>
          <a:p>
            <a:pPr lvl="1"/>
            <a:r>
              <a:rPr lang="en-US" dirty="0"/>
              <a:t>Major hip or knee surgery</a:t>
            </a:r>
          </a:p>
          <a:p>
            <a:pPr lvl="1"/>
            <a:r>
              <a:rPr lang="en-US" dirty="0"/>
              <a:t>Vascular surgery</a:t>
            </a:r>
          </a:p>
          <a:p>
            <a:pPr lvl="1"/>
            <a:r>
              <a:rPr lang="en-US" dirty="0"/>
              <a:t>Major bowel surgery</a:t>
            </a:r>
          </a:p>
          <a:p>
            <a:pPr lvl="1"/>
            <a:r>
              <a:rPr lang="en-US" dirty="0"/>
              <a:t>Other hip or femur surgery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EA228-E61E-4933-9CE4-69BF3B195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D65CC670-BD44-4B5E-9E9E-B49FD9D81298}" type="slidenum">
              <a:rPr lang="en-US" smtClean="0"/>
              <a:pPr/>
              <a:t>5</a:t>
            </a:fld>
            <a:r>
              <a:rPr lang="en-US"/>
              <a:t>      Rev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4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 DO RE-ADMISSIONS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Discharge</a:t>
            </a:r>
            <a:r>
              <a:rPr lang="en-US" dirty="0"/>
              <a:t> from Hospital is critical and requires adequate planning and preparations </a:t>
            </a:r>
            <a:r>
              <a:rPr lang="en-US" b="1" dirty="0"/>
              <a:t>to avoid</a:t>
            </a:r>
            <a:endParaRPr lang="en-US" dirty="0"/>
          </a:p>
          <a:p>
            <a:pPr lvl="1"/>
            <a:r>
              <a:rPr lang="en-US" dirty="0"/>
              <a:t>Medication errors</a:t>
            </a:r>
          </a:p>
          <a:p>
            <a:pPr lvl="1"/>
            <a:r>
              <a:rPr lang="en-US" dirty="0"/>
              <a:t>Lack of follow-up visits following discharge</a:t>
            </a:r>
          </a:p>
          <a:p>
            <a:pPr lvl="1"/>
            <a:r>
              <a:rPr lang="en-US" dirty="0"/>
              <a:t>Poor discharge planning</a:t>
            </a:r>
          </a:p>
          <a:p>
            <a:pPr lvl="1"/>
            <a:r>
              <a:rPr lang="en-US" dirty="0"/>
              <a:t>Inadequate arrangements by family members</a:t>
            </a:r>
          </a:p>
          <a:p>
            <a:pPr lvl="1"/>
            <a:r>
              <a:rPr lang="en-US" dirty="0"/>
              <a:t>Poor communication</a:t>
            </a:r>
          </a:p>
          <a:p>
            <a:pPr lvl="1"/>
            <a:r>
              <a:rPr lang="en-US" dirty="0"/>
              <a:t>Adverse events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6EE1B-7483-4A17-860D-6A98F5C77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D65CC670-BD44-4B5E-9E9E-B49FD9D81298}" type="slidenum">
              <a:rPr lang="en-US" smtClean="0"/>
              <a:pPr/>
              <a:t>6</a:t>
            </a:fld>
            <a:r>
              <a:rPr lang="en-US"/>
              <a:t>      Rev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1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 HOSPITALS PARTNER WITH VHHS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VHHS can help hospitals:</a:t>
            </a:r>
          </a:p>
          <a:p>
            <a:pPr>
              <a:buFontTx/>
              <a:buChar char="-"/>
            </a:pPr>
            <a:r>
              <a:rPr lang="en-US" dirty="0"/>
              <a:t>reduce readmission rates</a:t>
            </a:r>
          </a:p>
          <a:p>
            <a:pPr>
              <a:buFontTx/>
              <a:buChar char="-"/>
            </a:pPr>
            <a:r>
              <a:rPr lang="en-US" dirty="0"/>
              <a:t>reduce penalties</a:t>
            </a:r>
          </a:p>
          <a:p>
            <a:pPr>
              <a:buFontTx/>
              <a:buChar char="-"/>
            </a:pPr>
            <a:r>
              <a:rPr lang="en-US" dirty="0"/>
              <a:t>Avoid negative perception and publicity</a:t>
            </a:r>
          </a:p>
          <a:p>
            <a:pPr>
              <a:buFontTx/>
              <a:buChar char="-"/>
            </a:pPr>
            <a:r>
              <a:rPr lang="en-US" dirty="0"/>
              <a:t>Increase revenue</a:t>
            </a:r>
          </a:p>
          <a:p>
            <a:pPr>
              <a:buFontTx/>
              <a:buChar char="-"/>
            </a:pPr>
            <a:r>
              <a:rPr lang="en-US" dirty="0"/>
              <a:t>Improve or Maintain Star Ratings</a:t>
            </a:r>
          </a:p>
          <a:p>
            <a:pPr>
              <a:buFontTx/>
              <a:buChar char="-"/>
            </a:pPr>
            <a:r>
              <a:rPr lang="en-US" dirty="0"/>
              <a:t>Maintain accreditation status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0B0BE-0523-4706-9E9F-F86B694E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D65CC670-BD44-4B5E-9E9E-B49FD9D81298}" type="slidenum">
              <a:rPr lang="en-US" smtClean="0"/>
              <a:pPr/>
              <a:t>7</a:t>
            </a:fld>
            <a:r>
              <a:rPr lang="en-US"/>
              <a:t>      Rev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2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523"/>
            <a:ext cx="10515600" cy="471744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Voltamac</a:t>
            </a:r>
            <a:r>
              <a:rPr lang="en-US" dirty="0"/>
              <a:t> Home Health Services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The State Street Building, 354 State Street, Suite 102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Hackensack, NJ 07601</a:t>
            </a:r>
          </a:p>
          <a:p>
            <a:r>
              <a:rPr lang="en-US" b="1" dirty="0"/>
              <a:t>Tel: </a:t>
            </a:r>
            <a:r>
              <a:rPr lang="en-US" dirty="0"/>
              <a:t>   201-428-9090 or </a:t>
            </a:r>
            <a:r>
              <a:rPr lang="en-US" b="1" dirty="0"/>
              <a:t>(Cell)</a:t>
            </a:r>
            <a:r>
              <a:rPr lang="en-US" dirty="0"/>
              <a:t> 917-612-6447 </a:t>
            </a:r>
          </a:p>
          <a:p>
            <a:r>
              <a:rPr lang="en-US" b="1" dirty="0"/>
              <a:t>Fax: </a:t>
            </a:r>
            <a:r>
              <a:rPr lang="en-US" dirty="0"/>
              <a:t>888-721-0888</a:t>
            </a:r>
          </a:p>
          <a:p>
            <a:r>
              <a:rPr lang="en-US" b="1" dirty="0"/>
              <a:t>Email: </a:t>
            </a:r>
            <a:r>
              <a:rPr lang="en-US" u="sng" dirty="0">
                <a:hlinkClick r:id="rId2"/>
              </a:rPr>
              <a:t>inquiries@vhhscare.com</a:t>
            </a:r>
            <a:endParaRPr lang="en-US" u="sng" dirty="0"/>
          </a:p>
          <a:p>
            <a:r>
              <a:rPr lang="en-US" b="1" dirty="0"/>
              <a:t> Website:</a:t>
            </a:r>
            <a:r>
              <a:rPr lang="en-US" dirty="0"/>
              <a:t> </a:t>
            </a:r>
            <a:r>
              <a:rPr lang="en-US" u="sng" dirty="0">
                <a:hlinkClick r:id="rId3"/>
              </a:rPr>
              <a:t>www.vhhscare.com</a:t>
            </a:r>
            <a:endParaRPr lang="en-US" dirty="0"/>
          </a:p>
          <a:p>
            <a:endParaRPr lang="en-US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6600" dirty="0">
                <a:latin typeface="Arial Rounded MT Bold" pitchFamily="34" charset="0"/>
              </a:rPr>
              <a:t>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F3D8E4E-25D1-472B-BD27-2F69B708188A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86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532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Arial Rounded MT Bold</vt:lpstr>
      <vt:lpstr>Calibri</vt:lpstr>
      <vt:lpstr>Calibri Light</vt:lpstr>
      <vt:lpstr>Office Theme</vt:lpstr>
      <vt:lpstr>PowerPoint Presentation</vt:lpstr>
      <vt:lpstr>VHHS CARE TRANSITION PROGRAM</vt:lpstr>
      <vt:lpstr>HOSPITAL READMISSION PROGRAM</vt:lpstr>
      <vt:lpstr>HOSPITAL READMISSION ROULETTE</vt:lpstr>
      <vt:lpstr>HOSPITAL READMISSION PROGRAM </vt:lpstr>
      <vt:lpstr>WHY DO RE-ADMISSIONS HAPPEN?</vt:lpstr>
      <vt:lpstr>WHY HOSPITALS PARTNER WITH VHHS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VOLTAMAC</dc:creator>
  <cp:lastModifiedBy>VOLTAMAC</cp:lastModifiedBy>
  <cp:revision>2</cp:revision>
  <dcterms:created xsi:type="dcterms:W3CDTF">2017-08-08T13:54:18Z</dcterms:created>
  <dcterms:modified xsi:type="dcterms:W3CDTF">2017-08-17T14:34:28Z</dcterms:modified>
</cp:coreProperties>
</file>