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9" r:id="rId2"/>
    <p:sldId id="331" r:id="rId3"/>
    <p:sldId id="337" r:id="rId4"/>
    <p:sldId id="335" r:id="rId5"/>
    <p:sldId id="336" r:id="rId6"/>
    <p:sldId id="339" r:id="rId7"/>
    <p:sldId id="313" r:id="rId8"/>
    <p:sldId id="338" r:id="rId9"/>
    <p:sldId id="276" r:id="rId10"/>
    <p:sldId id="350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187"/>
    <a:srgbClr val="339966"/>
    <a:srgbClr val="2A99D0"/>
    <a:srgbClr val="2999D0"/>
    <a:srgbClr val="FFFFFF"/>
    <a:srgbClr val="13A086"/>
    <a:srgbClr val="20A288"/>
    <a:srgbClr val="00808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ltamachomehealth.com/" TargetMode="External"/><Relationship Id="rId1" Type="http://schemas.openxmlformats.org/officeDocument/2006/relationships/hyperlink" Target="mailto:Inquiries@voltamachomehealth.com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ltamachomehealth.com/" TargetMode="External"/><Relationship Id="rId1" Type="http://schemas.openxmlformats.org/officeDocument/2006/relationships/hyperlink" Target="mailto:Inquiries@voltamachomehealth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98264-0493-4138-8C7B-BB4FD21034DB}" type="doc">
      <dgm:prSet loTypeId="urn:microsoft.com/office/officeart/2005/8/layout/vList2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BC7BD901-252B-45BB-ADD6-9860FAE6F8E6}">
      <dgm:prSet/>
      <dgm:spPr/>
      <dgm:t>
        <a:bodyPr/>
        <a:lstStyle/>
        <a:p>
          <a:r>
            <a:rPr lang="en-US" b="1"/>
            <a:t>Voltamac Home Health Services</a:t>
          </a:r>
          <a:endParaRPr lang="en-US"/>
        </a:p>
      </dgm:t>
    </dgm:pt>
    <dgm:pt modelId="{0CC8EA66-08F9-44BF-95AE-6669C92EEFC6}" type="parTrans" cxnId="{FAEB7CF7-D4B0-4D90-B24B-6BBC4059D3B7}">
      <dgm:prSet/>
      <dgm:spPr/>
      <dgm:t>
        <a:bodyPr/>
        <a:lstStyle/>
        <a:p>
          <a:endParaRPr lang="en-US"/>
        </a:p>
      </dgm:t>
    </dgm:pt>
    <dgm:pt modelId="{F8374DC4-3BBA-41EF-920F-AFDCEC2B284F}" type="sibTrans" cxnId="{FAEB7CF7-D4B0-4D90-B24B-6BBC4059D3B7}">
      <dgm:prSet/>
      <dgm:spPr/>
      <dgm:t>
        <a:bodyPr/>
        <a:lstStyle/>
        <a:p>
          <a:endParaRPr lang="en-US"/>
        </a:p>
      </dgm:t>
    </dgm:pt>
    <dgm:pt modelId="{42DF1A04-C820-49AE-A72C-A1F85C9470CB}">
      <dgm:prSet/>
      <dgm:spPr/>
      <dgm:t>
        <a:bodyPr/>
        <a:lstStyle/>
        <a:p>
          <a:r>
            <a:rPr lang="en-US" b="1"/>
            <a:t>140 Prospect Avenue, Suite 4N</a:t>
          </a:r>
          <a:endParaRPr lang="en-US"/>
        </a:p>
      </dgm:t>
    </dgm:pt>
    <dgm:pt modelId="{25E7F69B-44DF-4306-BB60-FB93F66BAA41}" type="parTrans" cxnId="{A95F211C-D4EC-4C98-B571-C513A7C4AED0}">
      <dgm:prSet/>
      <dgm:spPr/>
      <dgm:t>
        <a:bodyPr/>
        <a:lstStyle/>
        <a:p>
          <a:endParaRPr lang="en-US"/>
        </a:p>
      </dgm:t>
    </dgm:pt>
    <dgm:pt modelId="{F8ABA77B-BEFC-4659-BA57-434E6ABA0CCD}" type="sibTrans" cxnId="{A95F211C-D4EC-4C98-B571-C513A7C4AED0}">
      <dgm:prSet/>
      <dgm:spPr/>
      <dgm:t>
        <a:bodyPr/>
        <a:lstStyle/>
        <a:p>
          <a:endParaRPr lang="en-US"/>
        </a:p>
      </dgm:t>
    </dgm:pt>
    <dgm:pt modelId="{C630489B-CAD4-418B-A20B-030DB1A74261}">
      <dgm:prSet/>
      <dgm:spPr/>
      <dgm:t>
        <a:bodyPr/>
        <a:lstStyle/>
        <a:p>
          <a:r>
            <a:rPr lang="en-US" b="1"/>
            <a:t>Hackensack, NJ 07601</a:t>
          </a:r>
          <a:endParaRPr lang="en-US"/>
        </a:p>
      </dgm:t>
    </dgm:pt>
    <dgm:pt modelId="{CF94C675-1613-4522-AB7F-216EC19EE69B}" type="parTrans" cxnId="{C9213152-13D5-44FF-A4BA-1937CC7E26BA}">
      <dgm:prSet/>
      <dgm:spPr/>
      <dgm:t>
        <a:bodyPr/>
        <a:lstStyle/>
        <a:p>
          <a:endParaRPr lang="en-US"/>
        </a:p>
      </dgm:t>
    </dgm:pt>
    <dgm:pt modelId="{97A9BE93-E561-4C2B-831F-4C94F9D272F1}" type="sibTrans" cxnId="{C9213152-13D5-44FF-A4BA-1937CC7E26BA}">
      <dgm:prSet/>
      <dgm:spPr/>
      <dgm:t>
        <a:bodyPr/>
        <a:lstStyle/>
        <a:p>
          <a:endParaRPr lang="en-US"/>
        </a:p>
      </dgm:t>
    </dgm:pt>
    <dgm:pt modelId="{9FDA32DD-B421-4168-ADCD-085732488CBE}">
      <dgm:prSet/>
      <dgm:spPr/>
      <dgm:t>
        <a:bodyPr/>
        <a:lstStyle/>
        <a:p>
          <a:r>
            <a:rPr lang="en-US" b="1"/>
            <a:t>Tel: 201-428-9090 (Cell): 917-612-6447</a:t>
          </a:r>
          <a:endParaRPr lang="en-US"/>
        </a:p>
      </dgm:t>
    </dgm:pt>
    <dgm:pt modelId="{3EBC6A1B-02DE-4153-A93C-4CE20166FD5D}" type="parTrans" cxnId="{2A81FBC9-FC3E-4A78-B03E-8C096C0FABB7}">
      <dgm:prSet/>
      <dgm:spPr/>
      <dgm:t>
        <a:bodyPr/>
        <a:lstStyle/>
        <a:p>
          <a:endParaRPr lang="en-US"/>
        </a:p>
      </dgm:t>
    </dgm:pt>
    <dgm:pt modelId="{4C91AE49-81C2-4A83-B31A-D34D0B22F33E}" type="sibTrans" cxnId="{2A81FBC9-FC3E-4A78-B03E-8C096C0FABB7}">
      <dgm:prSet/>
      <dgm:spPr/>
      <dgm:t>
        <a:bodyPr/>
        <a:lstStyle/>
        <a:p>
          <a:endParaRPr lang="en-US"/>
        </a:p>
      </dgm:t>
    </dgm:pt>
    <dgm:pt modelId="{FBD643B8-66C1-419F-97E3-2E3C0CE49D66}">
      <dgm:prSet/>
      <dgm:spPr/>
      <dgm:t>
        <a:bodyPr/>
        <a:lstStyle/>
        <a:p>
          <a:r>
            <a:rPr lang="en-US" b="1" dirty="0"/>
            <a:t>Fax: 888-721-0888</a:t>
          </a:r>
          <a:endParaRPr lang="en-US" dirty="0"/>
        </a:p>
      </dgm:t>
    </dgm:pt>
    <dgm:pt modelId="{DC4CF98A-792B-4F95-832D-E597BA9EC334}" type="parTrans" cxnId="{4CC88207-AB54-40FC-B3DE-74FDDA7623CB}">
      <dgm:prSet/>
      <dgm:spPr/>
      <dgm:t>
        <a:bodyPr/>
        <a:lstStyle/>
        <a:p>
          <a:endParaRPr lang="en-US"/>
        </a:p>
      </dgm:t>
    </dgm:pt>
    <dgm:pt modelId="{5D02F5CA-E650-4635-A896-CCB4D050F655}" type="sibTrans" cxnId="{4CC88207-AB54-40FC-B3DE-74FDDA7623CB}">
      <dgm:prSet/>
      <dgm:spPr/>
      <dgm:t>
        <a:bodyPr/>
        <a:lstStyle/>
        <a:p>
          <a:endParaRPr lang="en-US"/>
        </a:p>
      </dgm:t>
    </dgm:pt>
    <dgm:pt modelId="{588555FF-7A0A-479D-9A87-391EAE103139}">
      <dgm:prSet/>
      <dgm:spPr/>
      <dgm:t>
        <a:bodyPr/>
        <a:lstStyle/>
        <a:p>
          <a:r>
            <a:rPr lang="en-US" b="1" dirty="0"/>
            <a:t>Email: </a:t>
          </a:r>
          <a:r>
            <a:rPr lang="en-US" b="1" u="sng" dirty="0">
              <a:solidFill>
                <a:srgbClr val="0070C0"/>
              </a:solidFill>
            </a:rPr>
            <a:t>i</a:t>
          </a:r>
          <a:r>
            <a:rPr lang="en-US" b="1" dirty="0">
              <a:hlinkClick xmlns:r="http://schemas.openxmlformats.org/officeDocument/2006/relationships" r:id="rId1"/>
            </a:rPr>
            <a:t>nquiries@vhhscare.com</a:t>
          </a:r>
          <a:endParaRPr lang="en-US" dirty="0"/>
        </a:p>
      </dgm:t>
    </dgm:pt>
    <dgm:pt modelId="{2F168886-6D49-45DE-9B57-7C951BDC9261}" type="parTrans" cxnId="{BDB24D3D-401B-4A95-B40E-C4768922AB72}">
      <dgm:prSet/>
      <dgm:spPr/>
      <dgm:t>
        <a:bodyPr/>
        <a:lstStyle/>
        <a:p>
          <a:endParaRPr lang="en-US"/>
        </a:p>
      </dgm:t>
    </dgm:pt>
    <dgm:pt modelId="{B782BE54-3F08-48EE-87AB-19E5AE1395AB}" type="sibTrans" cxnId="{BDB24D3D-401B-4A95-B40E-C4768922AB72}">
      <dgm:prSet/>
      <dgm:spPr/>
      <dgm:t>
        <a:bodyPr/>
        <a:lstStyle/>
        <a:p>
          <a:endParaRPr lang="en-US"/>
        </a:p>
      </dgm:t>
    </dgm:pt>
    <dgm:pt modelId="{D8838190-2BE3-47E1-8C92-A46D77350FF9}">
      <dgm:prSet/>
      <dgm:spPr/>
      <dgm:t>
        <a:bodyPr/>
        <a:lstStyle/>
        <a:p>
          <a:r>
            <a:rPr lang="en-US" b="1" dirty="0"/>
            <a:t>URL: </a:t>
          </a:r>
          <a:r>
            <a:rPr lang="en-US" b="1" dirty="0">
              <a:hlinkClick xmlns:r="http://schemas.openxmlformats.org/officeDocument/2006/relationships" r:id="rId2"/>
            </a:rPr>
            <a:t>www.vhhscare.com</a:t>
          </a:r>
          <a:endParaRPr lang="en-US" dirty="0"/>
        </a:p>
      </dgm:t>
    </dgm:pt>
    <dgm:pt modelId="{51FF0F2A-6648-4FA2-ADF8-B72BEA6AACFA}" type="parTrans" cxnId="{4C84C0E1-B960-498B-8196-69DB7D35F5BB}">
      <dgm:prSet/>
      <dgm:spPr/>
      <dgm:t>
        <a:bodyPr/>
        <a:lstStyle/>
        <a:p>
          <a:endParaRPr lang="en-US"/>
        </a:p>
      </dgm:t>
    </dgm:pt>
    <dgm:pt modelId="{FF1BEB45-F195-466C-9EB8-6BBD53F49831}" type="sibTrans" cxnId="{4C84C0E1-B960-498B-8196-69DB7D35F5BB}">
      <dgm:prSet/>
      <dgm:spPr/>
      <dgm:t>
        <a:bodyPr/>
        <a:lstStyle/>
        <a:p>
          <a:endParaRPr lang="en-US"/>
        </a:p>
      </dgm:t>
    </dgm:pt>
    <dgm:pt modelId="{BE5907CC-290D-4A0C-8055-B4570CF3630B}" type="pres">
      <dgm:prSet presAssocID="{0E398264-0493-4138-8C7B-BB4FD21034DB}" presName="linear" presStyleCnt="0">
        <dgm:presLayoutVars>
          <dgm:animLvl val="lvl"/>
          <dgm:resizeHandles val="exact"/>
        </dgm:presLayoutVars>
      </dgm:prSet>
      <dgm:spPr/>
    </dgm:pt>
    <dgm:pt modelId="{C3E3DDEE-7E83-418B-8594-4FDE229731A3}" type="pres">
      <dgm:prSet presAssocID="{BC7BD901-252B-45BB-ADD6-9860FAE6F8E6}" presName="parentText" presStyleLbl="node1" presStyleIdx="0" presStyleCnt="3" custScaleY="80281">
        <dgm:presLayoutVars>
          <dgm:chMax val="0"/>
          <dgm:bulletEnabled val="1"/>
        </dgm:presLayoutVars>
      </dgm:prSet>
      <dgm:spPr/>
    </dgm:pt>
    <dgm:pt modelId="{2F1576AF-B9CC-489E-84AB-21B49CEDF9ED}" type="pres">
      <dgm:prSet presAssocID="{F8374DC4-3BBA-41EF-920F-AFDCEC2B284F}" presName="spacer" presStyleCnt="0"/>
      <dgm:spPr/>
    </dgm:pt>
    <dgm:pt modelId="{11A37144-AB37-453B-B744-EEBA1A346D7E}" type="pres">
      <dgm:prSet presAssocID="{42DF1A04-C820-49AE-A72C-A1F85C9470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E4583B9-D169-490E-9801-5ECA92FE71CD}" type="pres">
      <dgm:prSet presAssocID="{F8ABA77B-BEFC-4659-BA57-434E6ABA0CCD}" presName="spacer" presStyleCnt="0"/>
      <dgm:spPr/>
    </dgm:pt>
    <dgm:pt modelId="{B86DA744-6D26-414B-A771-4A2250F3445D}" type="pres">
      <dgm:prSet presAssocID="{C630489B-CAD4-418B-A20B-030DB1A7426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F25BB64-738E-44E6-B8E9-7A9A28214495}" type="pres">
      <dgm:prSet presAssocID="{C630489B-CAD4-418B-A20B-030DB1A7426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C127507-FD17-4386-B621-937FA552A676}" type="presOf" srcId="{588555FF-7A0A-479D-9A87-391EAE103139}" destId="{0F25BB64-738E-44E6-B8E9-7A9A28214495}" srcOrd="0" destOrd="2" presId="urn:microsoft.com/office/officeart/2005/8/layout/vList2"/>
    <dgm:cxn modelId="{4CC88207-AB54-40FC-B3DE-74FDDA7623CB}" srcId="{C630489B-CAD4-418B-A20B-030DB1A74261}" destId="{FBD643B8-66C1-419F-97E3-2E3C0CE49D66}" srcOrd="1" destOrd="0" parTransId="{DC4CF98A-792B-4F95-832D-E597BA9EC334}" sibTransId="{5D02F5CA-E650-4635-A896-CCB4D050F655}"/>
    <dgm:cxn modelId="{8F0AE30C-C494-437E-BB14-8A9FA68F03EB}" type="presOf" srcId="{9FDA32DD-B421-4168-ADCD-085732488CBE}" destId="{0F25BB64-738E-44E6-B8E9-7A9A28214495}" srcOrd="0" destOrd="0" presId="urn:microsoft.com/office/officeart/2005/8/layout/vList2"/>
    <dgm:cxn modelId="{A95F211C-D4EC-4C98-B571-C513A7C4AED0}" srcId="{0E398264-0493-4138-8C7B-BB4FD21034DB}" destId="{42DF1A04-C820-49AE-A72C-A1F85C9470CB}" srcOrd="1" destOrd="0" parTransId="{25E7F69B-44DF-4306-BB60-FB93F66BAA41}" sibTransId="{F8ABA77B-BEFC-4659-BA57-434E6ABA0CCD}"/>
    <dgm:cxn modelId="{BDB24D3D-401B-4A95-B40E-C4768922AB72}" srcId="{FBD643B8-66C1-419F-97E3-2E3C0CE49D66}" destId="{588555FF-7A0A-479D-9A87-391EAE103139}" srcOrd="0" destOrd="0" parTransId="{2F168886-6D49-45DE-9B57-7C951BDC9261}" sibTransId="{B782BE54-3F08-48EE-87AB-19E5AE1395AB}"/>
    <dgm:cxn modelId="{55B52D41-30A7-417D-9825-F278EE9DBFBF}" type="presOf" srcId="{C630489B-CAD4-418B-A20B-030DB1A74261}" destId="{B86DA744-6D26-414B-A771-4A2250F3445D}" srcOrd="0" destOrd="0" presId="urn:microsoft.com/office/officeart/2005/8/layout/vList2"/>
    <dgm:cxn modelId="{786C526D-3812-4C9A-9CF4-EB46F428CCDB}" type="presOf" srcId="{FBD643B8-66C1-419F-97E3-2E3C0CE49D66}" destId="{0F25BB64-738E-44E6-B8E9-7A9A28214495}" srcOrd="0" destOrd="1" presId="urn:microsoft.com/office/officeart/2005/8/layout/vList2"/>
    <dgm:cxn modelId="{C9213152-13D5-44FF-A4BA-1937CC7E26BA}" srcId="{0E398264-0493-4138-8C7B-BB4FD21034DB}" destId="{C630489B-CAD4-418B-A20B-030DB1A74261}" srcOrd="2" destOrd="0" parTransId="{CF94C675-1613-4522-AB7F-216EC19EE69B}" sibTransId="{97A9BE93-E561-4C2B-831F-4C94F9D272F1}"/>
    <dgm:cxn modelId="{C5D55775-5B59-4548-AD19-FF70EA43F65D}" type="presOf" srcId="{BC7BD901-252B-45BB-ADD6-9860FAE6F8E6}" destId="{C3E3DDEE-7E83-418B-8594-4FDE229731A3}" srcOrd="0" destOrd="0" presId="urn:microsoft.com/office/officeart/2005/8/layout/vList2"/>
    <dgm:cxn modelId="{12355A8C-27A2-4224-9286-B10A3314328C}" type="presOf" srcId="{42DF1A04-C820-49AE-A72C-A1F85C9470CB}" destId="{11A37144-AB37-453B-B744-EEBA1A346D7E}" srcOrd="0" destOrd="0" presId="urn:microsoft.com/office/officeart/2005/8/layout/vList2"/>
    <dgm:cxn modelId="{39A032B1-573D-4AA5-A862-C253F8A3DE6D}" type="presOf" srcId="{0E398264-0493-4138-8C7B-BB4FD21034DB}" destId="{BE5907CC-290D-4A0C-8055-B4570CF3630B}" srcOrd="0" destOrd="0" presId="urn:microsoft.com/office/officeart/2005/8/layout/vList2"/>
    <dgm:cxn modelId="{2A81FBC9-FC3E-4A78-B03E-8C096C0FABB7}" srcId="{C630489B-CAD4-418B-A20B-030DB1A74261}" destId="{9FDA32DD-B421-4168-ADCD-085732488CBE}" srcOrd="0" destOrd="0" parTransId="{3EBC6A1B-02DE-4153-A93C-4CE20166FD5D}" sibTransId="{4C91AE49-81C2-4A83-B31A-D34D0B22F33E}"/>
    <dgm:cxn modelId="{866A1BD2-3D40-4492-ADB1-1CD0D2571B13}" type="presOf" srcId="{D8838190-2BE3-47E1-8C92-A46D77350FF9}" destId="{0F25BB64-738E-44E6-B8E9-7A9A28214495}" srcOrd="0" destOrd="3" presId="urn:microsoft.com/office/officeart/2005/8/layout/vList2"/>
    <dgm:cxn modelId="{4C84C0E1-B960-498B-8196-69DB7D35F5BB}" srcId="{FBD643B8-66C1-419F-97E3-2E3C0CE49D66}" destId="{D8838190-2BE3-47E1-8C92-A46D77350FF9}" srcOrd="1" destOrd="0" parTransId="{51FF0F2A-6648-4FA2-ADF8-B72BEA6AACFA}" sibTransId="{FF1BEB45-F195-466C-9EB8-6BBD53F49831}"/>
    <dgm:cxn modelId="{FAEB7CF7-D4B0-4D90-B24B-6BBC4059D3B7}" srcId="{0E398264-0493-4138-8C7B-BB4FD21034DB}" destId="{BC7BD901-252B-45BB-ADD6-9860FAE6F8E6}" srcOrd="0" destOrd="0" parTransId="{0CC8EA66-08F9-44BF-95AE-6669C92EEFC6}" sibTransId="{F8374DC4-3BBA-41EF-920F-AFDCEC2B284F}"/>
    <dgm:cxn modelId="{DA920D42-09D2-4680-B597-D4C02C8F75A3}" type="presParOf" srcId="{BE5907CC-290D-4A0C-8055-B4570CF3630B}" destId="{C3E3DDEE-7E83-418B-8594-4FDE229731A3}" srcOrd="0" destOrd="0" presId="urn:microsoft.com/office/officeart/2005/8/layout/vList2"/>
    <dgm:cxn modelId="{BA6351A1-339E-449F-A791-5DBCE44640AE}" type="presParOf" srcId="{BE5907CC-290D-4A0C-8055-B4570CF3630B}" destId="{2F1576AF-B9CC-489E-84AB-21B49CEDF9ED}" srcOrd="1" destOrd="0" presId="urn:microsoft.com/office/officeart/2005/8/layout/vList2"/>
    <dgm:cxn modelId="{CDDD152F-F015-4F0B-84A3-4D7CEE2F5069}" type="presParOf" srcId="{BE5907CC-290D-4A0C-8055-B4570CF3630B}" destId="{11A37144-AB37-453B-B744-EEBA1A346D7E}" srcOrd="2" destOrd="0" presId="urn:microsoft.com/office/officeart/2005/8/layout/vList2"/>
    <dgm:cxn modelId="{94EC2455-CB42-4FE1-A6E6-913DEA1F4E9E}" type="presParOf" srcId="{BE5907CC-290D-4A0C-8055-B4570CF3630B}" destId="{FE4583B9-D169-490E-9801-5ECA92FE71CD}" srcOrd="3" destOrd="0" presId="urn:microsoft.com/office/officeart/2005/8/layout/vList2"/>
    <dgm:cxn modelId="{7B0F8B5D-ABF6-4E1D-8B61-1440D77CC832}" type="presParOf" srcId="{BE5907CC-290D-4A0C-8055-B4570CF3630B}" destId="{B86DA744-6D26-414B-A771-4A2250F3445D}" srcOrd="4" destOrd="0" presId="urn:microsoft.com/office/officeart/2005/8/layout/vList2"/>
    <dgm:cxn modelId="{EEBA4B9E-801A-4818-9528-CCFBE163D28A}" type="presParOf" srcId="{BE5907CC-290D-4A0C-8055-B4570CF3630B}" destId="{0F25BB64-738E-44E6-B8E9-7A9A2821449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3DDEE-7E83-418B-8594-4FDE229731A3}">
      <dsp:nvSpPr>
        <dsp:cNvPr id="0" name=""/>
        <dsp:cNvSpPr/>
      </dsp:nvSpPr>
      <dsp:spPr>
        <a:xfrm>
          <a:off x="0" y="492212"/>
          <a:ext cx="6269038" cy="673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Voltamac Home Health Services</a:t>
          </a:r>
          <a:endParaRPr lang="en-US" sz="2800" kern="1200"/>
        </a:p>
      </dsp:txBody>
      <dsp:txXfrm>
        <a:off x="32899" y="525111"/>
        <a:ext cx="6203240" cy="608140"/>
      </dsp:txXfrm>
    </dsp:sp>
    <dsp:sp modelId="{11A37144-AB37-453B-B744-EEBA1A346D7E}">
      <dsp:nvSpPr>
        <dsp:cNvPr id="0" name=""/>
        <dsp:cNvSpPr/>
      </dsp:nvSpPr>
      <dsp:spPr>
        <a:xfrm>
          <a:off x="0" y="1266950"/>
          <a:ext cx="6269038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140 Prospect Avenue, Suite 4N</a:t>
          </a:r>
          <a:endParaRPr lang="en-US" sz="2800" kern="1200"/>
        </a:p>
      </dsp:txBody>
      <dsp:txXfrm>
        <a:off x="40980" y="1307930"/>
        <a:ext cx="6187078" cy="757514"/>
      </dsp:txXfrm>
    </dsp:sp>
    <dsp:sp modelId="{B86DA744-6D26-414B-A771-4A2250F3445D}">
      <dsp:nvSpPr>
        <dsp:cNvPr id="0" name=""/>
        <dsp:cNvSpPr/>
      </dsp:nvSpPr>
      <dsp:spPr>
        <a:xfrm>
          <a:off x="0" y="2207225"/>
          <a:ext cx="6269038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Hackensack, NJ 07601</a:t>
          </a:r>
          <a:endParaRPr lang="en-US" sz="2800" kern="1200"/>
        </a:p>
      </dsp:txBody>
      <dsp:txXfrm>
        <a:off x="40980" y="2248205"/>
        <a:ext cx="6187078" cy="757514"/>
      </dsp:txXfrm>
    </dsp:sp>
    <dsp:sp modelId="{0F25BB64-738E-44E6-B8E9-7A9A28214495}">
      <dsp:nvSpPr>
        <dsp:cNvPr id="0" name=""/>
        <dsp:cNvSpPr/>
      </dsp:nvSpPr>
      <dsp:spPr>
        <a:xfrm>
          <a:off x="0" y="3046700"/>
          <a:ext cx="6269038" cy="1847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04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/>
            <a:t>Tel: 201-428-9090 (Cell): 917-612-6447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Fax: 888-721-0888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Email: </a:t>
          </a:r>
          <a:r>
            <a:rPr lang="en-US" sz="2200" b="1" u="sng" kern="1200" dirty="0">
              <a:solidFill>
                <a:srgbClr val="0070C0"/>
              </a:solidFill>
            </a:rPr>
            <a:t>i</a:t>
          </a:r>
          <a:r>
            <a:rPr lang="en-US" sz="2200" b="1" kern="1200" dirty="0">
              <a:hlinkClick xmlns:r="http://schemas.openxmlformats.org/officeDocument/2006/relationships" r:id="rId1"/>
            </a:rPr>
            <a:t>nquiries@vhhscare.com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URL: </a:t>
          </a:r>
          <a:r>
            <a:rPr lang="en-US" sz="2200" b="1" kern="1200" dirty="0">
              <a:hlinkClick xmlns:r="http://schemas.openxmlformats.org/officeDocument/2006/relationships" r:id="rId2"/>
            </a:rPr>
            <a:t>www.vhhscare.com</a:t>
          </a:r>
          <a:endParaRPr lang="en-US" sz="2200" kern="1200" dirty="0"/>
        </a:p>
      </dsp:txBody>
      <dsp:txXfrm>
        <a:off x="0" y="3046700"/>
        <a:ext cx="6269038" cy="1847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FB1DF4A9-2344-44EF-9D0F-BE4D3C120BC5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83091CEA-3A34-48DD-9ECE-A7F7DE8144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1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Shape 1003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1004" name="Shape 10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712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Shape 1440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1441" name="Shape 14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648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MHP Registration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9E4A-D13B-441D-9D7B-CB678999AC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MHP Registration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9E4A-D13B-441D-9D7B-CB678999AC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8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MHP Registration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9E4A-D13B-441D-9D7B-CB678999AC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75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11596789" y="6362172"/>
            <a:ext cx="348651" cy="553996"/>
          </a:xfrm>
          <a:prstGeom prst="rect">
            <a:avLst/>
          </a:prstGeom>
          <a:ln w="25400">
            <a:miter lim="400000"/>
          </a:ln>
        </p:spPr>
        <p:txBody>
          <a:bodyPr tIns="91439" bIns="91439" anchor="ctr">
            <a:spAutoFit/>
          </a:bodyPr>
          <a:lstStyle>
            <a:lvl1pPr algn="r">
              <a:defRPr sz="1200">
                <a:solidFill>
                  <a:srgbClr val="535353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20A187"/>
                </a:solidFill>
              </a:defRPr>
            </a:lvl1pPr>
          </a:lstStyle>
          <a:p>
            <a:r>
              <a:rPr lang="en-US"/>
              <a:t>MHP Registration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20A18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20A1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D65CC670-BD44-4B5E-9E9E-B49FD9D81298}" type="slidenum">
              <a:rPr lang="en-US" smtClean="0"/>
              <a:pPr/>
              <a:t>‹#›</a:t>
            </a:fld>
            <a:r>
              <a:rPr lang="en-US"/>
              <a:t>      Rev 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37986"/>
      </p:ext>
    </p:extLst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20A187"/>
                </a:solidFill>
              </a:defRPr>
            </a:lvl1pPr>
          </a:lstStyle>
          <a:p>
            <a:r>
              <a:rPr lang="en-US"/>
              <a:t>MHP Registration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20A18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0A187"/>
                </a:solidFill>
              </a:defRPr>
            </a:lvl1pPr>
          </a:lstStyle>
          <a:p>
            <a:r>
              <a:rPr lang="en-US" dirty="0"/>
              <a:t>Page </a:t>
            </a:r>
            <a:fld id="{D65CC670-BD44-4B5E-9E9E-B49FD9D81298}" type="slidenum">
              <a:rPr lang="en-US" smtClean="0"/>
              <a:pPr/>
              <a:t>‹#›</a:t>
            </a:fld>
            <a:r>
              <a:rPr lang="en-US" dirty="0"/>
              <a:t>      Rev 1.1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471" y="250824"/>
            <a:ext cx="619549" cy="29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4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20A187"/>
                </a:solidFill>
              </a:defRPr>
            </a:lvl1pPr>
          </a:lstStyle>
          <a:p>
            <a:r>
              <a:rPr lang="en-US"/>
              <a:t>MHP Registration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20A18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0A187"/>
                </a:solidFill>
              </a:defRPr>
            </a:lvl1pPr>
          </a:lstStyle>
          <a:p>
            <a:r>
              <a:rPr lang="en-US" dirty="0"/>
              <a:t>Page </a:t>
            </a:r>
            <a:fld id="{D65CC670-BD44-4B5E-9E9E-B49FD9D81298}" type="slidenum">
              <a:rPr lang="en-US" smtClean="0"/>
              <a:pPr/>
              <a:t>‹#›</a:t>
            </a:fld>
            <a:r>
              <a:rPr lang="en-US" dirty="0"/>
              <a:t>      Rev 1.1</a:t>
            </a:r>
          </a:p>
        </p:txBody>
      </p:sp>
    </p:spTree>
    <p:extLst>
      <p:ext uri="{BB962C8B-B14F-4D97-AF65-F5344CB8AC3E}">
        <p14:creationId xmlns:p14="http://schemas.microsoft.com/office/powerpoint/2010/main" val="343563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20A187"/>
                </a:solidFill>
              </a:defRPr>
            </a:lvl1pPr>
          </a:lstStyle>
          <a:p>
            <a:r>
              <a:rPr lang="en-US"/>
              <a:t>MHP Registration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20A18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0A187"/>
                </a:solidFill>
              </a:defRPr>
            </a:lvl1pPr>
          </a:lstStyle>
          <a:p>
            <a:r>
              <a:rPr lang="en-US" dirty="0"/>
              <a:t>Page </a:t>
            </a:r>
            <a:fld id="{D65CC670-BD44-4B5E-9E9E-B49FD9D81298}" type="slidenum">
              <a:rPr lang="en-US" smtClean="0"/>
              <a:pPr/>
              <a:t>‹#›</a:t>
            </a:fld>
            <a:r>
              <a:rPr lang="en-US" dirty="0"/>
              <a:t>      Rev 1.1</a:t>
            </a:r>
          </a:p>
        </p:txBody>
      </p:sp>
    </p:spTree>
    <p:extLst>
      <p:ext uri="{BB962C8B-B14F-4D97-AF65-F5344CB8AC3E}">
        <p14:creationId xmlns:p14="http://schemas.microsoft.com/office/powerpoint/2010/main" val="106473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20A187"/>
                </a:solidFill>
              </a:defRPr>
            </a:lvl1pPr>
          </a:lstStyle>
          <a:p>
            <a:r>
              <a:rPr lang="en-US"/>
              <a:t>MHP Registration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20A18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0A187"/>
                </a:solidFill>
              </a:defRPr>
            </a:lvl1pPr>
          </a:lstStyle>
          <a:p>
            <a:r>
              <a:rPr lang="en-US" dirty="0"/>
              <a:t>Page </a:t>
            </a:r>
            <a:fld id="{D65CC670-BD44-4B5E-9E9E-B49FD9D81298}" type="slidenum">
              <a:rPr lang="en-US" smtClean="0"/>
              <a:pPr/>
              <a:t>‹#›</a:t>
            </a:fld>
            <a:r>
              <a:rPr lang="en-US" dirty="0"/>
              <a:t>      Rev 1.1</a:t>
            </a:r>
          </a:p>
        </p:txBody>
      </p:sp>
    </p:spTree>
    <p:extLst>
      <p:ext uri="{BB962C8B-B14F-4D97-AF65-F5344CB8AC3E}">
        <p14:creationId xmlns:p14="http://schemas.microsoft.com/office/powerpoint/2010/main" val="251506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20A187"/>
                </a:solidFill>
              </a:defRPr>
            </a:lvl1pPr>
          </a:lstStyle>
          <a:p>
            <a:r>
              <a:rPr lang="en-US"/>
              <a:t>MHP Registration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20A18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0A187"/>
                </a:solidFill>
              </a:defRPr>
            </a:lvl1pPr>
          </a:lstStyle>
          <a:p>
            <a:r>
              <a:rPr lang="en-US" dirty="0"/>
              <a:t>Page </a:t>
            </a:r>
            <a:fld id="{D65CC670-BD44-4B5E-9E9E-B49FD9D81298}" type="slidenum">
              <a:rPr lang="en-US" smtClean="0"/>
              <a:pPr/>
              <a:t>‹#›</a:t>
            </a:fld>
            <a:r>
              <a:rPr lang="en-US" dirty="0"/>
              <a:t>      Rev 1.1</a:t>
            </a:r>
          </a:p>
        </p:txBody>
      </p:sp>
    </p:spTree>
    <p:extLst>
      <p:ext uri="{BB962C8B-B14F-4D97-AF65-F5344CB8AC3E}">
        <p14:creationId xmlns:p14="http://schemas.microsoft.com/office/powerpoint/2010/main" val="151657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20A187"/>
                </a:solidFill>
              </a:defRPr>
            </a:lvl1pPr>
          </a:lstStyle>
          <a:p>
            <a:r>
              <a:rPr lang="en-US"/>
              <a:t>MHP Registration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0A187"/>
                </a:solidFill>
              </a:defRPr>
            </a:lvl1pPr>
          </a:lstStyle>
          <a:p>
            <a:r>
              <a:rPr lang="en-US" dirty="0"/>
              <a:t>Page </a:t>
            </a:r>
            <a:fld id="{D65CC670-BD44-4B5E-9E9E-B49FD9D81298}" type="slidenum">
              <a:rPr lang="en-US" smtClean="0"/>
              <a:pPr/>
              <a:t>‹#›</a:t>
            </a:fld>
            <a:r>
              <a:rPr lang="en-US" dirty="0"/>
              <a:t>      Rev 1.1</a:t>
            </a:r>
          </a:p>
        </p:txBody>
      </p:sp>
      <p:pic>
        <p:nvPicPr>
          <p:cNvPr id="8" name="Shape 7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827152" y="151534"/>
            <a:ext cx="1201562" cy="708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26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20A187"/>
                </a:solidFill>
              </a:defRPr>
            </a:lvl1pPr>
          </a:lstStyle>
          <a:p>
            <a:r>
              <a:rPr lang="en-US"/>
              <a:t>MHP Registration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20A18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0A187"/>
                </a:solidFill>
              </a:defRPr>
            </a:lvl1pPr>
          </a:lstStyle>
          <a:p>
            <a:r>
              <a:rPr lang="en-US" dirty="0"/>
              <a:t>Page </a:t>
            </a:r>
            <a:fld id="{D65CC670-BD44-4B5E-9E9E-B49FD9D81298}" type="slidenum">
              <a:rPr lang="en-US" smtClean="0"/>
              <a:pPr/>
              <a:t>‹#›</a:t>
            </a:fld>
            <a:r>
              <a:rPr lang="en-US" dirty="0"/>
              <a:t>      Rev 1.1</a:t>
            </a:r>
          </a:p>
        </p:txBody>
      </p:sp>
    </p:spTree>
    <p:extLst>
      <p:ext uri="{BB962C8B-B14F-4D97-AF65-F5344CB8AC3E}">
        <p14:creationId xmlns:p14="http://schemas.microsoft.com/office/powerpoint/2010/main" val="226841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20A187"/>
                </a:solidFill>
              </a:defRPr>
            </a:lvl1pPr>
          </a:lstStyle>
          <a:p>
            <a:r>
              <a:rPr lang="en-US"/>
              <a:t>MHP Registration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20A18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0A187"/>
                </a:solidFill>
              </a:defRPr>
            </a:lvl1pPr>
          </a:lstStyle>
          <a:p>
            <a:r>
              <a:rPr lang="en-US" dirty="0"/>
              <a:t>Page </a:t>
            </a:r>
            <a:fld id="{D65CC670-BD44-4B5E-9E9E-B49FD9D81298}" type="slidenum">
              <a:rPr lang="en-US" smtClean="0"/>
              <a:pPr/>
              <a:t>‹#›</a:t>
            </a:fld>
            <a:r>
              <a:rPr lang="en-US" dirty="0"/>
              <a:t>      Rev 1.1</a:t>
            </a:r>
          </a:p>
        </p:txBody>
      </p:sp>
    </p:spTree>
    <p:extLst>
      <p:ext uri="{BB962C8B-B14F-4D97-AF65-F5344CB8AC3E}">
        <p14:creationId xmlns:p14="http://schemas.microsoft.com/office/powerpoint/2010/main" val="12650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20A187"/>
                </a:solidFill>
              </a:defRPr>
            </a:lvl1pPr>
          </a:lstStyle>
          <a:p>
            <a:r>
              <a:rPr lang="en-US"/>
              <a:t>MHP Registration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20A18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20A187"/>
                </a:solidFill>
              </a:defRPr>
            </a:lvl1pPr>
          </a:lstStyle>
          <a:p>
            <a:r>
              <a:rPr lang="en-US" dirty="0"/>
              <a:t>Page </a:t>
            </a:r>
            <a:fld id="{D65CC670-BD44-4B5E-9E9E-B49FD9D81298}" type="slidenum">
              <a:rPr lang="en-US" smtClean="0"/>
              <a:pPr/>
              <a:t>‹#›</a:t>
            </a:fld>
            <a:r>
              <a:rPr lang="en-US" dirty="0"/>
              <a:t>      Rev 1.1</a:t>
            </a:r>
          </a:p>
        </p:txBody>
      </p:sp>
    </p:spTree>
    <p:extLst>
      <p:ext uri="{BB962C8B-B14F-4D97-AF65-F5344CB8AC3E}">
        <p14:creationId xmlns:p14="http://schemas.microsoft.com/office/powerpoint/2010/main" val="140475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7.jpeg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7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tiff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20B60A1-1225-4E94-B3CE-7C7C2D88B5B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Picture 9" descr="Better Heal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24075"/>
            <a:ext cx="12192000" cy="4772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0" y="6019800"/>
            <a:ext cx="7962900" cy="64633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algn="ctr" defTabSz="457200" latinLnBrk="1" hangingPunct="0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Simply Reliable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3203" y="1431741"/>
            <a:ext cx="9925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VOLTAMAC HOME HEALTH SERVICES: 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283" y="83415"/>
            <a:ext cx="1315033" cy="9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48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0765766" y="0"/>
            <a:ext cx="1426234" cy="1000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760" y="77106"/>
            <a:ext cx="1228039" cy="967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+mn-lt"/>
              </a:rPr>
              <a:t>CONNECT WITH US</a:t>
            </a:r>
          </a:p>
        </p:txBody>
      </p:sp>
      <p:graphicFrame>
        <p:nvGraphicFramePr>
          <p:cNvPr id="31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683332"/>
              </p:ext>
            </p:extLst>
          </p:nvPr>
        </p:nvGraphicFramePr>
        <p:xfrm>
          <a:off x="5280025" y="828675"/>
          <a:ext cx="6269038" cy="53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780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9" y="984728"/>
            <a:ext cx="5846064" cy="5608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5390737"/>
            <a:ext cx="1607179" cy="12228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2399" y="203697"/>
            <a:ext cx="4444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CORE SERVICES </a:t>
            </a:r>
          </a:p>
        </p:txBody>
      </p:sp>
      <p:sp>
        <p:nvSpPr>
          <p:cNvPr id="8" name="Rectangle 4"/>
          <p:cNvSpPr/>
          <p:nvPr/>
        </p:nvSpPr>
        <p:spPr>
          <a:xfrm>
            <a:off x="6384284" y="436194"/>
            <a:ext cx="4434350" cy="6858000"/>
          </a:xfrm>
          <a:prstGeom prst="rect">
            <a:avLst/>
          </a:prstGeom>
          <a:solidFill>
            <a:srgbClr val="16A085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Группа 5"/>
          <p:cNvGrpSpPr/>
          <p:nvPr/>
        </p:nvGrpSpPr>
        <p:grpSpPr>
          <a:xfrm>
            <a:off x="7101145" y="1050609"/>
            <a:ext cx="3207208" cy="2431435"/>
            <a:chOff x="5557479" y="1654661"/>
            <a:chExt cx="3207208" cy="2431435"/>
          </a:xfrm>
        </p:grpSpPr>
        <p:sp>
          <p:nvSpPr>
            <p:cNvPr id="10" name="Rectangle 9"/>
            <p:cNvSpPr/>
            <p:nvPr/>
          </p:nvSpPr>
          <p:spPr>
            <a:xfrm>
              <a:off x="5999792" y="1654661"/>
              <a:ext cx="2764895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Open Sans Light"/>
                  <a:cs typeface="Open Sans Light"/>
                </a:rPr>
                <a:t>Expertise in Remote Patient Monitoring, Biometric Data Collection for Clinical Trials, Skilled Nursing, Memory Care</a:t>
              </a:r>
            </a:p>
            <a:p>
              <a:pPr>
                <a:spcAft>
                  <a:spcPts val="1200"/>
                </a:spcAft>
              </a:pPr>
              <a:endParaRPr lang="en-US" sz="1400" dirty="0">
                <a:solidFill>
                  <a:schemeClr val="bg1"/>
                </a:solidFill>
                <a:latin typeface="Open Sans Light"/>
                <a:cs typeface="Open Sans Light"/>
              </a:endParaRPr>
            </a:p>
            <a:p>
              <a:pPr>
                <a:spcAft>
                  <a:spcPts val="1200"/>
                </a:spcAft>
              </a:pPr>
              <a:endParaRPr lang="en-US" sz="1400" dirty="0">
                <a:solidFill>
                  <a:schemeClr val="bg1"/>
                </a:solidFill>
                <a:latin typeface="Open Sans Light"/>
                <a:cs typeface="Open Sans Light"/>
              </a:endParaRPr>
            </a:p>
            <a:p>
              <a:pPr>
                <a:spcAft>
                  <a:spcPts val="1200"/>
                </a:spcAft>
              </a:pPr>
              <a:endParaRPr lang="en-US" sz="1400" dirty="0">
                <a:solidFill>
                  <a:schemeClr val="bg1"/>
                </a:solidFill>
                <a:latin typeface="Open Sans Light"/>
                <a:cs typeface="Open Sans Light"/>
              </a:endParaRPr>
            </a:p>
            <a:p>
              <a:pPr>
                <a:spcAft>
                  <a:spcPts val="1200"/>
                </a:spcAft>
              </a:pPr>
              <a:endParaRPr lang="en-US" sz="1400" dirty="0">
                <a:solidFill>
                  <a:schemeClr val="bg1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11" name="Полилиния 207"/>
            <p:cNvSpPr/>
            <p:nvPr/>
          </p:nvSpPr>
          <p:spPr>
            <a:xfrm>
              <a:off x="5557479" y="1743989"/>
              <a:ext cx="378141" cy="370753"/>
            </a:xfrm>
            <a:custGeom>
              <a:avLst/>
              <a:gdLst>
                <a:gd name="connsiteX0" fmla="*/ 179758 w 449020"/>
                <a:gd name="connsiteY0" fmla="*/ 114177 h 440247"/>
                <a:gd name="connsiteX1" fmla="*/ 229062 w 449020"/>
                <a:gd name="connsiteY1" fmla="*/ 323876 h 440247"/>
                <a:gd name="connsiteX2" fmla="*/ 229062 w 449020"/>
                <a:gd name="connsiteY2" fmla="*/ 164105 h 440247"/>
                <a:gd name="connsiteX3" fmla="*/ 179758 w 449020"/>
                <a:gd name="connsiteY3" fmla="*/ 114177 h 440247"/>
                <a:gd name="connsiteX4" fmla="*/ 91702 w 449020"/>
                <a:gd name="connsiteY4" fmla="*/ 898 h 440247"/>
                <a:gd name="connsiteX5" fmla="*/ 224510 w 449020"/>
                <a:gd name="connsiteY5" fmla="*/ 105920 h 440247"/>
                <a:gd name="connsiteX6" fmla="*/ 224510 w 449020"/>
                <a:gd name="connsiteY6" fmla="*/ 440247 h 440247"/>
                <a:gd name="connsiteX7" fmla="*/ 91702 w 449020"/>
                <a:gd name="connsiteY7" fmla="*/ 898 h 44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020" h="440247">
                  <a:moveTo>
                    <a:pt x="179758" y="114177"/>
                  </a:moveTo>
                  <a:cubicBezTo>
                    <a:pt x="122548" y="104191"/>
                    <a:pt x="65962" y="204048"/>
                    <a:pt x="229062" y="323876"/>
                  </a:cubicBezTo>
                  <a:cubicBezTo>
                    <a:pt x="446528" y="164105"/>
                    <a:pt x="273443" y="39839"/>
                    <a:pt x="229062" y="164105"/>
                  </a:cubicBezTo>
                  <a:cubicBezTo>
                    <a:pt x="217967" y="133039"/>
                    <a:pt x="198828" y="117506"/>
                    <a:pt x="179758" y="114177"/>
                  </a:cubicBezTo>
                  <a:close/>
                  <a:moveTo>
                    <a:pt x="91702" y="898"/>
                  </a:moveTo>
                  <a:cubicBezTo>
                    <a:pt x="140166" y="-5813"/>
                    <a:pt x="195489" y="24659"/>
                    <a:pt x="224510" y="105920"/>
                  </a:cubicBezTo>
                  <a:cubicBezTo>
                    <a:pt x="317379" y="-154113"/>
                    <a:pt x="679567" y="105920"/>
                    <a:pt x="224510" y="440247"/>
                  </a:cubicBezTo>
                  <a:cubicBezTo>
                    <a:pt x="-88342" y="210397"/>
                    <a:pt x="-14918" y="15663"/>
                    <a:pt x="91702" y="8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Группа 8"/>
          <p:cNvGrpSpPr/>
          <p:nvPr/>
        </p:nvGrpSpPr>
        <p:grpSpPr>
          <a:xfrm>
            <a:off x="7112402" y="3169647"/>
            <a:ext cx="3430709" cy="335189"/>
            <a:chOff x="5568736" y="4815004"/>
            <a:chExt cx="3430709" cy="335189"/>
          </a:xfrm>
        </p:grpSpPr>
        <p:sp>
          <p:nvSpPr>
            <p:cNvPr id="13" name="Rectangle 12"/>
            <p:cNvSpPr/>
            <p:nvPr/>
          </p:nvSpPr>
          <p:spPr>
            <a:xfrm>
              <a:off x="6003857" y="4815004"/>
              <a:ext cx="2995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Open Sans Light"/>
                  <a:cs typeface="Open Sans Light"/>
                </a:rPr>
                <a:t>Headquarters in  Hackensack, NJ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568736" y="4860810"/>
              <a:ext cx="355627" cy="289383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15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1" name="Группа 6"/>
          <p:cNvGrpSpPr/>
          <p:nvPr/>
        </p:nvGrpSpPr>
        <p:grpSpPr>
          <a:xfrm>
            <a:off x="7100536" y="1942268"/>
            <a:ext cx="3207816" cy="738664"/>
            <a:chOff x="5556870" y="2565176"/>
            <a:chExt cx="3207816" cy="738664"/>
          </a:xfrm>
        </p:grpSpPr>
        <p:sp>
          <p:nvSpPr>
            <p:cNvPr id="22" name="Rectangle 21"/>
            <p:cNvSpPr/>
            <p:nvPr/>
          </p:nvSpPr>
          <p:spPr>
            <a:xfrm>
              <a:off x="5999792" y="2565176"/>
              <a:ext cx="276489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Open Sans Light"/>
                  <a:cs typeface="Open Sans Light"/>
                </a:rPr>
                <a:t>Founder has experience in health IT, management operations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556870" y="2769226"/>
              <a:ext cx="379359" cy="386846"/>
              <a:chOff x="7160655" y="2178006"/>
              <a:chExt cx="379359" cy="386846"/>
            </a:xfrm>
            <a:solidFill>
              <a:schemeClr val="bg1"/>
            </a:solidFill>
          </p:grpSpPr>
          <p:sp>
            <p:nvSpPr>
              <p:cNvPr id="24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37"/>
              <p:cNvSpPr>
                <a:spLocks/>
              </p:cNvSpPr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38"/>
              <p:cNvSpPr>
                <a:spLocks/>
              </p:cNvSpPr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7" name="Группа 10"/>
          <p:cNvGrpSpPr/>
          <p:nvPr/>
        </p:nvGrpSpPr>
        <p:grpSpPr>
          <a:xfrm>
            <a:off x="7201433" y="3997493"/>
            <a:ext cx="2997644" cy="1107996"/>
            <a:chOff x="5657767" y="5670912"/>
            <a:chExt cx="2997644" cy="1107996"/>
          </a:xfrm>
        </p:grpSpPr>
        <p:sp>
          <p:nvSpPr>
            <p:cNvPr id="28" name="Rectangle 27"/>
            <p:cNvSpPr/>
            <p:nvPr/>
          </p:nvSpPr>
          <p:spPr>
            <a:xfrm>
              <a:off x="5999792" y="5670912"/>
              <a:ext cx="265561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Open Sans Light"/>
                  <a:cs typeface="Open Sans Light"/>
                </a:rPr>
                <a:t>Quality Patient Care; Qualified Staff; Statewide Coverage </a:t>
              </a:r>
            </a:p>
            <a:p>
              <a:pPr>
                <a:spcAft>
                  <a:spcPts val="120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Open Sans Light"/>
                  <a:cs typeface="Open Sans Light"/>
                </a:rPr>
                <a:t>Quality Industry Partnerships &amp; Collaboration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 flipH="1">
              <a:off x="5657767" y="5804676"/>
              <a:ext cx="177564" cy="461933"/>
              <a:chOff x="7858105" y="406909"/>
              <a:chExt cx="211138" cy="549275"/>
            </a:xfrm>
            <a:solidFill>
              <a:schemeClr val="bg1"/>
            </a:solidFill>
          </p:grpSpPr>
          <p:sp>
            <p:nvSpPr>
              <p:cNvPr id="30" name="Oval 76"/>
              <p:cNvSpPr>
                <a:spLocks noChangeArrowheads="1"/>
              </p:cNvSpPr>
              <p:nvPr/>
            </p:nvSpPr>
            <p:spPr bwMode="auto">
              <a:xfrm>
                <a:off x="7918430" y="406909"/>
                <a:ext cx="92075" cy="920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7858105" y="508509"/>
                <a:ext cx="211138" cy="447675"/>
              </a:xfrm>
              <a:custGeom>
                <a:avLst/>
                <a:gdLst>
                  <a:gd name="T0" fmla="*/ 83 w 106"/>
                  <a:gd name="T1" fmla="*/ 0 h 224"/>
                  <a:gd name="T2" fmla="*/ 24 w 106"/>
                  <a:gd name="T3" fmla="*/ 0 h 224"/>
                  <a:gd name="T4" fmla="*/ 0 w 106"/>
                  <a:gd name="T5" fmla="*/ 23 h 224"/>
                  <a:gd name="T6" fmla="*/ 0 w 106"/>
                  <a:gd name="T7" fmla="*/ 99 h 224"/>
                  <a:gd name="T8" fmla="*/ 10 w 106"/>
                  <a:gd name="T9" fmla="*/ 109 h 224"/>
                  <a:gd name="T10" fmla="*/ 21 w 106"/>
                  <a:gd name="T11" fmla="*/ 99 h 224"/>
                  <a:gd name="T12" fmla="*/ 21 w 106"/>
                  <a:gd name="T13" fmla="*/ 35 h 224"/>
                  <a:gd name="T14" fmla="*/ 24 w 106"/>
                  <a:gd name="T15" fmla="*/ 35 h 224"/>
                  <a:gd name="T16" fmla="*/ 24 w 106"/>
                  <a:gd name="T17" fmla="*/ 211 h 224"/>
                  <a:gd name="T18" fmla="*/ 38 w 106"/>
                  <a:gd name="T19" fmla="*/ 224 h 224"/>
                  <a:gd name="T20" fmla="*/ 51 w 106"/>
                  <a:gd name="T21" fmla="*/ 211 h 224"/>
                  <a:gd name="T22" fmla="*/ 51 w 106"/>
                  <a:gd name="T23" fmla="*/ 108 h 224"/>
                  <a:gd name="T24" fmla="*/ 55 w 106"/>
                  <a:gd name="T25" fmla="*/ 108 h 224"/>
                  <a:gd name="T26" fmla="*/ 55 w 106"/>
                  <a:gd name="T27" fmla="*/ 211 h 224"/>
                  <a:gd name="T28" fmla="*/ 69 w 106"/>
                  <a:gd name="T29" fmla="*/ 224 h 224"/>
                  <a:gd name="T30" fmla="*/ 82 w 106"/>
                  <a:gd name="T31" fmla="*/ 211 h 224"/>
                  <a:gd name="T32" fmla="*/ 82 w 106"/>
                  <a:gd name="T33" fmla="*/ 35 h 224"/>
                  <a:gd name="T34" fmla="*/ 86 w 106"/>
                  <a:gd name="T35" fmla="*/ 35 h 224"/>
                  <a:gd name="T36" fmla="*/ 86 w 106"/>
                  <a:gd name="T37" fmla="*/ 99 h 224"/>
                  <a:gd name="T38" fmla="*/ 96 w 106"/>
                  <a:gd name="T39" fmla="*/ 109 h 224"/>
                  <a:gd name="T40" fmla="*/ 106 w 106"/>
                  <a:gd name="T41" fmla="*/ 99 h 224"/>
                  <a:gd name="T42" fmla="*/ 106 w 106"/>
                  <a:gd name="T43" fmla="*/ 23 h 224"/>
                  <a:gd name="T44" fmla="*/ 83 w 106"/>
                  <a:gd name="T4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224">
                    <a:moveTo>
                      <a:pt x="83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4"/>
                      <a:pt x="5" y="109"/>
                      <a:pt x="10" y="109"/>
                    </a:cubicBezTo>
                    <a:cubicBezTo>
                      <a:pt x="16" y="109"/>
                      <a:pt x="21" y="104"/>
                      <a:pt x="21" y="99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24" y="218"/>
                      <a:pt x="30" y="224"/>
                      <a:pt x="38" y="224"/>
                    </a:cubicBezTo>
                    <a:cubicBezTo>
                      <a:pt x="45" y="224"/>
                      <a:pt x="51" y="218"/>
                      <a:pt x="51" y="211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5" y="218"/>
                      <a:pt x="61" y="224"/>
                      <a:pt x="69" y="224"/>
                    </a:cubicBezTo>
                    <a:cubicBezTo>
                      <a:pt x="76" y="224"/>
                      <a:pt x="82" y="218"/>
                      <a:pt x="82" y="211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4"/>
                      <a:pt x="91" y="109"/>
                      <a:pt x="96" y="109"/>
                    </a:cubicBezTo>
                    <a:cubicBezTo>
                      <a:pt x="102" y="109"/>
                      <a:pt x="106" y="104"/>
                      <a:pt x="106" y="99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10"/>
                      <a:pt x="96" y="0"/>
                      <a:pt x="8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2" name="Группа 4"/>
          <p:cNvGrpSpPr/>
          <p:nvPr/>
        </p:nvGrpSpPr>
        <p:grpSpPr>
          <a:xfrm>
            <a:off x="7164718" y="307919"/>
            <a:ext cx="1905120" cy="374251"/>
            <a:chOff x="5621052" y="715254"/>
            <a:chExt cx="1905120" cy="374251"/>
          </a:xfrm>
        </p:grpSpPr>
        <p:sp>
          <p:nvSpPr>
            <p:cNvPr id="33" name="Rectangle 32"/>
            <p:cNvSpPr/>
            <p:nvPr/>
          </p:nvSpPr>
          <p:spPr>
            <a:xfrm>
              <a:off x="5999792" y="741875"/>
              <a:ext cx="15263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Open Sans Light"/>
                  <a:cs typeface="Open Sans Light"/>
                </a:rPr>
                <a:t>Founded in 2015</a:t>
              </a:r>
            </a:p>
          </p:txBody>
        </p:sp>
        <p:grpSp>
          <p:nvGrpSpPr>
            <p:cNvPr id="34" name="Group 152"/>
            <p:cNvGrpSpPr/>
            <p:nvPr/>
          </p:nvGrpSpPr>
          <p:grpSpPr>
            <a:xfrm>
              <a:off x="5621052" y="715254"/>
              <a:ext cx="250994" cy="374251"/>
              <a:chOff x="4669866" y="3800264"/>
              <a:chExt cx="279527" cy="416797"/>
            </a:xfrm>
            <a:solidFill>
              <a:schemeClr val="bg1"/>
            </a:solidFill>
          </p:grpSpPr>
          <p:sp>
            <p:nvSpPr>
              <p:cNvPr id="35" name="Freeform 141"/>
              <p:cNvSpPr>
                <a:spLocks noEditPoints="1"/>
              </p:cNvSpPr>
              <p:nvPr/>
            </p:nvSpPr>
            <p:spPr bwMode="auto">
              <a:xfrm>
                <a:off x="4669866" y="3800264"/>
                <a:ext cx="279527" cy="316965"/>
              </a:xfrm>
              <a:custGeom>
                <a:avLst/>
                <a:gdLst>
                  <a:gd name="T0" fmla="*/ 84 w 84"/>
                  <a:gd name="T1" fmla="*/ 42 h 95"/>
                  <a:gd name="T2" fmla="*/ 42 w 84"/>
                  <a:gd name="T3" fmla="*/ 0 h 95"/>
                  <a:gd name="T4" fmla="*/ 0 w 84"/>
                  <a:gd name="T5" fmla="*/ 42 h 95"/>
                  <a:gd name="T6" fmla="*/ 28 w 84"/>
                  <a:gd name="T7" fmla="*/ 81 h 95"/>
                  <a:gd name="T8" fmla="*/ 25 w 84"/>
                  <a:gd name="T9" fmla="*/ 81 h 95"/>
                  <a:gd name="T10" fmla="*/ 25 w 84"/>
                  <a:gd name="T11" fmla="*/ 95 h 95"/>
                  <a:gd name="T12" fmla="*/ 60 w 84"/>
                  <a:gd name="T13" fmla="*/ 95 h 95"/>
                  <a:gd name="T14" fmla="*/ 60 w 84"/>
                  <a:gd name="T15" fmla="*/ 81 h 95"/>
                  <a:gd name="T16" fmla="*/ 57 w 84"/>
                  <a:gd name="T17" fmla="*/ 81 h 95"/>
                  <a:gd name="T18" fmla="*/ 84 w 84"/>
                  <a:gd name="T19" fmla="*/ 42 h 95"/>
                  <a:gd name="T20" fmla="*/ 42 w 84"/>
                  <a:gd name="T21" fmla="*/ 77 h 95"/>
                  <a:gd name="T22" fmla="*/ 7 w 84"/>
                  <a:gd name="T23" fmla="*/ 42 h 95"/>
                  <a:gd name="T24" fmla="*/ 42 w 84"/>
                  <a:gd name="T25" fmla="*/ 7 h 95"/>
                  <a:gd name="T26" fmla="*/ 77 w 84"/>
                  <a:gd name="T27" fmla="*/ 42 h 95"/>
                  <a:gd name="T28" fmla="*/ 42 w 84"/>
                  <a:gd name="T29" fmla="*/ 7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95">
                    <a:moveTo>
                      <a:pt x="84" y="42"/>
                    </a:moveTo>
                    <a:cubicBezTo>
                      <a:pt x="84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0"/>
                      <a:pt x="12" y="75"/>
                      <a:pt x="28" y="81"/>
                    </a:cubicBezTo>
                    <a:cubicBezTo>
                      <a:pt x="25" y="81"/>
                      <a:pt x="25" y="81"/>
                      <a:pt x="25" y="81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60" y="95"/>
                      <a:pt x="60" y="95"/>
                      <a:pt x="60" y="95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57" y="81"/>
                      <a:pt x="57" y="81"/>
                      <a:pt x="57" y="81"/>
                    </a:cubicBezTo>
                    <a:cubicBezTo>
                      <a:pt x="73" y="75"/>
                      <a:pt x="84" y="60"/>
                      <a:pt x="84" y="42"/>
                    </a:cubicBezTo>
                    <a:close/>
                    <a:moveTo>
                      <a:pt x="42" y="77"/>
                    </a:moveTo>
                    <a:cubicBezTo>
                      <a:pt x="23" y="77"/>
                      <a:pt x="7" y="61"/>
                      <a:pt x="7" y="42"/>
                    </a:cubicBezTo>
                    <a:cubicBezTo>
                      <a:pt x="7" y="23"/>
                      <a:pt x="23" y="7"/>
                      <a:pt x="42" y="7"/>
                    </a:cubicBezTo>
                    <a:cubicBezTo>
                      <a:pt x="62" y="7"/>
                      <a:pt x="77" y="23"/>
                      <a:pt x="77" y="42"/>
                    </a:cubicBezTo>
                    <a:cubicBezTo>
                      <a:pt x="77" y="61"/>
                      <a:pt x="62" y="77"/>
                      <a:pt x="42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Rectangle 142"/>
              <p:cNvSpPr>
                <a:spLocks noChangeArrowheads="1"/>
              </p:cNvSpPr>
              <p:nvPr/>
            </p:nvSpPr>
            <p:spPr bwMode="auto">
              <a:xfrm>
                <a:off x="4752226" y="4127210"/>
                <a:ext cx="117302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143"/>
              <p:cNvSpPr>
                <a:spLocks/>
              </p:cNvSpPr>
              <p:nvPr/>
            </p:nvSpPr>
            <p:spPr bwMode="auto">
              <a:xfrm>
                <a:off x="4752226" y="4179623"/>
                <a:ext cx="117302" cy="37438"/>
              </a:xfrm>
              <a:custGeom>
                <a:avLst/>
                <a:gdLst>
                  <a:gd name="T0" fmla="*/ 0 w 47"/>
                  <a:gd name="T1" fmla="*/ 9 h 15"/>
                  <a:gd name="T2" fmla="*/ 16 w 47"/>
                  <a:gd name="T3" fmla="*/ 9 h 15"/>
                  <a:gd name="T4" fmla="*/ 16 w 47"/>
                  <a:gd name="T5" fmla="*/ 15 h 15"/>
                  <a:gd name="T6" fmla="*/ 31 w 47"/>
                  <a:gd name="T7" fmla="*/ 15 h 15"/>
                  <a:gd name="T8" fmla="*/ 31 w 47"/>
                  <a:gd name="T9" fmla="*/ 9 h 15"/>
                  <a:gd name="T10" fmla="*/ 47 w 47"/>
                  <a:gd name="T11" fmla="*/ 9 h 15"/>
                  <a:gd name="T12" fmla="*/ 47 w 47"/>
                  <a:gd name="T13" fmla="*/ 0 h 15"/>
                  <a:gd name="T14" fmla="*/ 0 w 47"/>
                  <a:gd name="T15" fmla="*/ 0 h 15"/>
                  <a:gd name="T16" fmla="*/ 0 w 47"/>
                  <a:gd name="T17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5">
                    <a:moveTo>
                      <a:pt x="0" y="9"/>
                    </a:moveTo>
                    <a:lnTo>
                      <a:pt x="16" y="9"/>
                    </a:lnTo>
                    <a:lnTo>
                      <a:pt x="16" y="15"/>
                    </a:lnTo>
                    <a:lnTo>
                      <a:pt x="31" y="15"/>
                    </a:lnTo>
                    <a:lnTo>
                      <a:pt x="31" y="9"/>
                    </a:lnTo>
                    <a:lnTo>
                      <a:pt x="47" y="9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44"/>
              <p:cNvSpPr>
                <a:spLocks noEditPoints="1"/>
              </p:cNvSpPr>
              <p:nvPr/>
            </p:nvSpPr>
            <p:spPr bwMode="auto">
              <a:xfrm>
                <a:off x="4769697" y="3890112"/>
                <a:ext cx="82362" cy="162227"/>
              </a:xfrm>
              <a:custGeom>
                <a:avLst/>
                <a:gdLst>
                  <a:gd name="T0" fmla="*/ 32 w 33"/>
                  <a:gd name="T1" fmla="*/ 3 h 65"/>
                  <a:gd name="T2" fmla="*/ 28 w 33"/>
                  <a:gd name="T3" fmla="*/ 0 h 65"/>
                  <a:gd name="T4" fmla="*/ 16 w 33"/>
                  <a:gd name="T5" fmla="*/ 5 h 65"/>
                  <a:gd name="T6" fmla="*/ 4 w 33"/>
                  <a:gd name="T7" fmla="*/ 0 h 65"/>
                  <a:gd name="T8" fmla="*/ 0 w 33"/>
                  <a:gd name="T9" fmla="*/ 3 h 65"/>
                  <a:gd name="T10" fmla="*/ 0 w 33"/>
                  <a:gd name="T11" fmla="*/ 3 h 65"/>
                  <a:gd name="T12" fmla="*/ 0 w 33"/>
                  <a:gd name="T13" fmla="*/ 3 h 65"/>
                  <a:gd name="T14" fmla="*/ 15 w 33"/>
                  <a:gd name="T15" fmla="*/ 65 h 65"/>
                  <a:gd name="T16" fmla="*/ 19 w 33"/>
                  <a:gd name="T17" fmla="*/ 65 h 65"/>
                  <a:gd name="T18" fmla="*/ 33 w 33"/>
                  <a:gd name="T19" fmla="*/ 3 h 65"/>
                  <a:gd name="T20" fmla="*/ 33 w 33"/>
                  <a:gd name="T21" fmla="*/ 3 h 65"/>
                  <a:gd name="T22" fmla="*/ 33 w 33"/>
                  <a:gd name="T23" fmla="*/ 3 h 65"/>
                  <a:gd name="T24" fmla="*/ 33 w 33"/>
                  <a:gd name="T25" fmla="*/ 3 h 65"/>
                  <a:gd name="T26" fmla="*/ 32 w 33"/>
                  <a:gd name="T27" fmla="*/ 3 h 65"/>
                  <a:gd name="T28" fmla="*/ 16 w 33"/>
                  <a:gd name="T29" fmla="*/ 57 h 65"/>
                  <a:gd name="T30" fmla="*/ 4 w 33"/>
                  <a:gd name="T31" fmla="*/ 4 h 65"/>
                  <a:gd name="T32" fmla="*/ 16 w 33"/>
                  <a:gd name="T33" fmla="*/ 8 h 65"/>
                  <a:gd name="T34" fmla="*/ 29 w 33"/>
                  <a:gd name="T35" fmla="*/ 4 h 65"/>
                  <a:gd name="T36" fmla="*/ 16 w 33"/>
                  <a:gd name="T37" fmla="*/ 5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" h="65">
                    <a:moveTo>
                      <a:pt x="32" y="3"/>
                    </a:moveTo>
                    <a:lnTo>
                      <a:pt x="28" y="0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5" y="65"/>
                    </a:lnTo>
                    <a:lnTo>
                      <a:pt x="19" y="65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2" y="3"/>
                    </a:lnTo>
                    <a:close/>
                    <a:moveTo>
                      <a:pt x="16" y="57"/>
                    </a:moveTo>
                    <a:lnTo>
                      <a:pt x="4" y="4"/>
                    </a:lnTo>
                    <a:lnTo>
                      <a:pt x="16" y="8"/>
                    </a:lnTo>
                    <a:lnTo>
                      <a:pt x="29" y="4"/>
                    </a:lnTo>
                    <a:lnTo>
                      <a:pt x="1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9" name="Rectangle 38"/>
          <p:cNvSpPr/>
          <p:nvPr/>
        </p:nvSpPr>
        <p:spPr>
          <a:xfrm>
            <a:off x="10765766" y="0"/>
            <a:ext cx="1426234" cy="1000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760" y="77106"/>
            <a:ext cx="1228039" cy="96743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56" y="3078446"/>
            <a:ext cx="1023366" cy="806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2893" y="1572936"/>
            <a:ext cx="139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TELEHEALTH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5898" y="1135855"/>
            <a:ext cx="1660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0070C0"/>
              </a:solidFill>
            </a:endParaRPr>
          </a:p>
          <a:p>
            <a:pPr algn="ctr"/>
            <a:r>
              <a:rPr lang="en-US" sz="1400" b="1" dirty="0">
                <a:solidFill>
                  <a:srgbClr val="0070C0"/>
                </a:solidFill>
              </a:rPr>
              <a:t>CLINICAL TRIALS </a:t>
            </a:r>
          </a:p>
          <a:p>
            <a:pPr algn="ctr"/>
            <a:r>
              <a:rPr lang="en-US" sz="1400" b="1" dirty="0">
                <a:solidFill>
                  <a:srgbClr val="0070C0"/>
                </a:solidFill>
              </a:rPr>
              <a:t>Data Collection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5613" y="3623915"/>
            <a:ext cx="12219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SKILLED NURSING &amp; TRANSITION CARE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</a:rPr>
              <a:t>-</a:t>
            </a:r>
          </a:p>
          <a:p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718059" y="5366137"/>
            <a:ext cx="1406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CHRONIC &amp; MEMORY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CARE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3439" y="3943280"/>
            <a:ext cx="15786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PHYSICAL THERAPY </a:t>
            </a:r>
            <a:r>
              <a:rPr lang="en-US" dirty="0"/>
              <a:t>&amp; 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WORKERS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COMPENSATION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369BE4-115A-491C-9702-9E49254B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65CC670-BD44-4B5E-9E9E-B49FD9D81298}" type="slidenum">
              <a:rPr lang="en-US" smtClean="0"/>
              <a:pPr/>
              <a:t>2</a:t>
            </a:fld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66107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7174"/>
            <a:ext cx="8898194" cy="593307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n-lt"/>
              </a:rPr>
              <a:t>APPLICATIONS FOR REMOTE PATIENT MONITORING</a:t>
            </a:r>
          </a:p>
        </p:txBody>
      </p:sp>
      <p:sp>
        <p:nvSpPr>
          <p:cNvPr id="4" name="Oval 3"/>
          <p:cNvSpPr/>
          <p:nvPr/>
        </p:nvSpPr>
        <p:spPr>
          <a:xfrm>
            <a:off x="1296237" y="1818747"/>
            <a:ext cx="998912" cy="998912"/>
          </a:xfrm>
          <a:prstGeom prst="ellipse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49517" y="1887316"/>
            <a:ext cx="4312540" cy="8617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980"/>
              </a:lnSpc>
            </a:pP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Chronic care management</a:t>
            </a:r>
          </a:p>
          <a:p>
            <a:pPr>
              <a:lnSpc>
                <a:spcPts val="1980"/>
              </a:lnSpc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(Cardiac [Congestive Heart Failure, CAD],</a:t>
            </a:r>
          </a:p>
          <a:p>
            <a:pPr>
              <a:lnSpc>
                <a:spcPts val="1980"/>
              </a:lnSpc>
            </a:pP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Diabetes, and Pulmonary patients [COPD, Asthma])</a:t>
            </a:r>
          </a:p>
        </p:txBody>
      </p:sp>
      <p:sp>
        <p:nvSpPr>
          <p:cNvPr id="9" name="Oval 8"/>
          <p:cNvSpPr/>
          <p:nvPr/>
        </p:nvSpPr>
        <p:spPr>
          <a:xfrm>
            <a:off x="1296237" y="2964256"/>
            <a:ext cx="998912" cy="998912"/>
          </a:xfrm>
          <a:prstGeom prst="ellipse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49517" y="3289306"/>
            <a:ext cx="4312539" cy="3488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980"/>
              </a:lnSpc>
            </a:pP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Post-event rehabilitation / Post-surgical</a:t>
            </a:r>
          </a:p>
        </p:txBody>
      </p:sp>
      <p:sp>
        <p:nvSpPr>
          <p:cNvPr id="11" name="Oval 10"/>
          <p:cNvSpPr/>
          <p:nvPr/>
        </p:nvSpPr>
        <p:spPr>
          <a:xfrm>
            <a:off x="1296237" y="4178335"/>
            <a:ext cx="998912" cy="998912"/>
          </a:xfrm>
          <a:prstGeom prst="ellipse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49517" y="4511752"/>
            <a:ext cx="4312540" cy="3320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980"/>
              </a:lnSpc>
            </a:pP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Memory &amp; Chronic Care </a:t>
            </a:r>
          </a:p>
        </p:txBody>
      </p:sp>
      <p:sp>
        <p:nvSpPr>
          <p:cNvPr id="13" name="Oval 12"/>
          <p:cNvSpPr/>
          <p:nvPr/>
        </p:nvSpPr>
        <p:spPr>
          <a:xfrm>
            <a:off x="1296237" y="5323844"/>
            <a:ext cx="998912" cy="998912"/>
          </a:xfrm>
          <a:prstGeom prst="ellipse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49517" y="5648894"/>
            <a:ext cx="4312539" cy="3488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980"/>
              </a:lnSpc>
            </a:pP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Diagnostic monitoring (ex:  cardiac events)</a:t>
            </a:r>
          </a:p>
        </p:txBody>
      </p:sp>
      <p:sp>
        <p:nvSpPr>
          <p:cNvPr id="15" name="Oval 14"/>
          <p:cNvSpPr/>
          <p:nvPr/>
        </p:nvSpPr>
        <p:spPr>
          <a:xfrm>
            <a:off x="6471141" y="1818747"/>
            <a:ext cx="998912" cy="998912"/>
          </a:xfrm>
          <a:prstGeom prst="ellipse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24421" y="2143797"/>
            <a:ext cx="4312540" cy="3488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980"/>
              </a:lnSpc>
            </a:pP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Obesity and weight management</a:t>
            </a:r>
          </a:p>
        </p:txBody>
      </p:sp>
      <p:sp>
        <p:nvSpPr>
          <p:cNvPr id="17" name="Oval 16"/>
          <p:cNvSpPr/>
          <p:nvPr/>
        </p:nvSpPr>
        <p:spPr>
          <a:xfrm>
            <a:off x="6471141" y="2964256"/>
            <a:ext cx="998912" cy="998912"/>
          </a:xfrm>
          <a:prstGeom prst="ellipse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524421" y="3289306"/>
            <a:ext cx="4312539" cy="3488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980"/>
              </a:lnSpc>
            </a:pP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Nursing home, elderly care, disabled programs</a:t>
            </a:r>
          </a:p>
        </p:txBody>
      </p:sp>
      <p:sp>
        <p:nvSpPr>
          <p:cNvPr id="19" name="Oval 18"/>
          <p:cNvSpPr/>
          <p:nvPr/>
        </p:nvSpPr>
        <p:spPr>
          <a:xfrm>
            <a:off x="6471141" y="4178335"/>
            <a:ext cx="998912" cy="998912"/>
          </a:xfrm>
          <a:prstGeom prst="ellipse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524421" y="4503385"/>
            <a:ext cx="4312540" cy="3488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980"/>
              </a:lnSpc>
            </a:pP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Consumer-based self-care management</a:t>
            </a:r>
          </a:p>
        </p:txBody>
      </p:sp>
      <p:sp>
        <p:nvSpPr>
          <p:cNvPr id="21" name="Oval 20"/>
          <p:cNvSpPr/>
          <p:nvPr/>
        </p:nvSpPr>
        <p:spPr>
          <a:xfrm>
            <a:off x="6471141" y="5323844"/>
            <a:ext cx="998912" cy="998912"/>
          </a:xfrm>
          <a:prstGeom prst="ellipse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24421" y="5648894"/>
            <a:ext cx="4312539" cy="3488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980"/>
              </a:lnSpc>
            </a:pP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Readmission programs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700" y="2030203"/>
            <a:ext cx="590769" cy="57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675" y="2020698"/>
            <a:ext cx="523844" cy="6030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506" y="3091694"/>
            <a:ext cx="580182" cy="6527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056" y="4352598"/>
            <a:ext cx="598632" cy="598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6640" y="5573434"/>
            <a:ext cx="658726" cy="5352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748" y="5623674"/>
            <a:ext cx="558623" cy="4887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748" y="4341181"/>
            <a:ext cx="558451" cy="6274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801" y="3149980"/>
            <a:ext cx="732343" cy="6253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760" y="77106"/>
            <a:ext cx="1228039" cy="9674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05FE75-8D15-402E-80AF-AC92151DE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65CC670-BD44-4B5E-9E9E-B49FD9D81298}" type="slidenum">
              <a:rPr lang="en-US" smtClean="0"/>
              <a:pPr/>
              <a:t>3</a:t>
            </a:fld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85862198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MAJOR VHHS TELEHEALTH APPLICATION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Remote Patient Monitoring Dashboard (Glucose, Blood Pressure, Weight, Pulse Oximeter, Temperature, Activity, CGM, Spirometry, ECG)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Visual and messaging mechanism for raising alerts based on exceeding configurable alert conditions based on remote biometric measurements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Secure messaging for communicating with patients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Video Consultations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Collection of qualitative information from patient using customizable digital surveys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Tabular and charting reports for reviewing patient data for diagnostic and analytic purposes.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65766" y="0"/>
            <a:ext cx="1426234" cy="1000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760" y="77106"/>
            <a:ext cx="1228039" cy="96743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28FB1-6AB3-470E-A6C0-79B8722BA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65CC670-BD44-4B5E-9E9E-B49FD9D81298}" type="slidenum">
              <a:rPr lang="en-US" smtClean="0"/>
              <a:pPr/>
              <a:t>4</a:t>
            </a:fld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77440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DATA FLOW</a:t>
            </a:r>
          </a:p>
        </p:txBody>
      </p:sp>
      <p:pic>
        <p:nvPicPr>
          <p:cNvPr id="4" name="image42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32003" y="3076072"/>
            <a:ext cx="466193" cy="48588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Shape 213"/>
          <p:cNvSpPr/>
          <p:nvPr/>
        </p:nvSpPr>
        <p:spPr>
          <a:xfrm>
            <a:off x="2541798" y="3146949"/>
            <a:ext cx="1666423" cy="38192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noAutofit/>
          </a:bodyPr>
          <a:lstStyle>
            <a:lvl1pPr>
              <a:defRPr sz="22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404040"/>
                </a:solidFill>
                <a:latin typeface="Helvetica" pitchFamily="34" charset="0"/>
              </a:rPr>
              <a:t>Temperature</a:t>
            </a:r>
          </a:p>
        </p:txBody>
      </p:sp>
      <p:pic>
        <p:nvPicPr>
          <p:cNvPr id="6" name="image4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113244" y="5258318"/>
            <a:ext cx="323394" cy="33693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Shape 210"/>
          <p:cNvSpPr/>
          <p:nvPr/>
        </p:nvSpPr>
        <p:spPr>
          <a:xfrm>
            <a:off x="2570397" y="5205528"/>
            <a:ext cx="1365822" cy="40873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noAutofit/>
          </a:bodyPr>
          <a:lstStyle>
            <a:lvl1pPr>
              <a:defRPr sz="22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404040"/>
                </a:solidFill>
                <a:latin typeface="Helvetica" pitchFamily="34" charset="0"/>
              </a:rPr>
              <a:t>Glucose</a:t>
            </a:r>
          </a:p>
        </p:txBody>
      </p:sp>
      <p:pic>
        <p:nvPicPr>
          <p:cNvPr id="8" name="image40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075603" y="3776270"/>
            <a:ext cx="395266" cy="38256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image37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126271" y="2531699"/>
            <a:ext cx="367645" cy="31282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Shape 198"/>
          <p:cNvSpPr/>
          <p:nvPr/>
        </p:nvSpPr>
        <p:spPr>
          <a:xfrm>
            <a:off x="2541990" y="2496103"/>
            <a:ext cx="1487238" cy="29227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noAutofit/>
          </a:bodyPr>
          <a:lstStyle>
            <a:lvl1pPr>
              <a:defRPr sz="22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404040"/>
                </a:solidFill>
                <a:latin typeface="Helvetica" pitchFamily="34" charset="0"/>
              </a:rPr>
              <a:t>Pulse </a:t>
            </a:r>
            <a:r>
              <a:rPr sz="1400" dirty="0" err="1">
                <a:solidFill>
                  <a:srgbClr val="404040"/>
                </a:solidFill>
                <a:latin typeface="Helvetica" pitchFamily="34" charset="0"/>
              </a:rPr>
              <a:t>Oximeter</a:t>
            </a:r>
            <a:endParaRPr sz="1400" dirty="0">
              <a:solidFill>
                <a:srgbClr val="404040"/>
              </a:solidFill>
              <a:latin typeface="Helvetica" pitchFamily="34" charset="0"/>
            </a:endParaRPr>
          </a:p>
        </p:txBody>
      </p:sp>
      <p:pic>
        <p:nvPicPr>
          <p:cNvPr id="11" name="image38.jpg"/>
          <p:cNvPicPr/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>
          <a:xfrm>
            <a:off x="2057917" y="4480630"/>
            <a:ext cx="484546" cy="46107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2" name="Shape 201"/>
          <p:cNvSpPr/>
          <p:nvPr/>
        </p:nvSpPr>
        <p:spPr>
          <a:xfrm>
            <a:off x="2569311" y="4510732"/>
            <a:ext cx="1465353" cy="40595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noAutofit/>
          </a:bodyPr>
          <a:lstStyle>
            <a:lvl1pPr>
              <a:defRPr sz="22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404040"/>
                </a:solidFill>
                <a:latin typeface="Helvetica" pitchFamily="34" charset="0"/>
              </a:rPr>
              <a:t>Blood Pressure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36404" y="1739848"/>
            <a:ext cx="3026629" cy="39231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Bluetooth Wireless Devices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97"/>
          <p:cNvSpPr/>
          <p:nvPr/>
        </p:nvSpPr>
        <p:spPr>
          <a:xfrm>
            <a:off x="4617208" y="3078454"/>
            <a:ext cx="431372" cy="570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82" y="0"/>
                </a:moveTo>
                <a:cubicBezTo>
                  <a:pt x="2118" y="0"/>
                  <a:pt x="2118" y="0"/>
                  <a:pt x="2118" y="0"/>
                </a:cubicBezTo>
                <a:cubicBezTo>
                  <a:pt x="1059" y="0"/>
                  <a:pt x="0" y="626"/>
                  <a:pt x="0" y="1565"/>
                </a:cubicBezTo>
                <a:cubicBezTo>
                  <a:pt x="0" y="20191"/>
                  <a:pt x="0" y="20191"/>
                  <a:pt x="0" y="20191"/>
                </a:cubicBezTo>
                <a:cubicBezTo>
                  <a:pt x="0" y="20974"/>
                  <a:pt x="1059" y="21600"/>
                  <a:pt x="2118" y="21600"/>
                </a:cubicBezTo>
                <a:cubicBezTo>
                  <a:pt x="19482" y="21600"/>
                  <a:pt x="19482" y="21600"/>
                  <a:pt x="19482" y="21600"/>
                </a:cubicBezTo>
                <a:cubicBezTo>
                  <a:pt x="20541" y="21600"/>
                  <a:pt x="21600" y="20974"/>
                  <a:pt x="21600" y="20191"/>
                </a:cubicBezTo>
                <a:cubicBezTo>
                  <a:pt x="21600" y="1565"/>
                  <a:pt x="21600" y="1565"/>
                  <a:pt x="21600" y="1565"/>
                </a:cubicBezTo>
                <a:cubicBezTo>
                  <a:pt x="21600" y="626"/>
                  <a:pt x="20541" y="0"/>
                  <a:pt x="19482" y="0"/>
                </a:cubicBezTo>
                <a:close/>
                <a:moveTo>
                  <a:pt x="10800" y="21130"/>
                </a:moveTo>
                <a:cubicBezTo>
                  <a:pt x="10165" y="21130"/>
                  <a:pt x="9529" y="20661"/>
                  <a:pt x="9529" y="20191"/>
                </a:cubicBezTo>
                <a:cubicBezTo>
                  <a:pt x="9529" y="19722"/>
                  <a:pt x="10165" y="19409"/>
                  <a:pt x="10800" y="19409"/>
                </a:cubicBezTo>
                <a:cubicBezTo>
                  <a:pt x="11435" y="19409"/>
                  <a:pt x="12071" y="19722"/>
                  <a:pt x="12071" y="20191"/>
                </a:cubicBezTo>
                <a:cubicBezTo>
                  <a:pt x="12071" y="20661"/>
                  <a:pt x="11435" y="21130"/>
                  <a:pt x="10800" y="21130"/>
                </a:cubicBezTo>
                <a:close/>
                <a:moveTo>
                  <a:pt x="19482" y="18626"/>
                </a:moveTo>
                <a:cubicBezTo>
                  <a:pt x="2118" y="18626"/>
                  <a:pt x="2118" y="18626"/>
                  <a:pt x="2118" y="18626"/>
                </a:cubicBezTo>
                <a:cubicBezTo>
                  <a:pt x="2118" y="1722"/>
                  <a:pt x="2118" y="1722"/>
                  <a:pt x="2118" y="1722"/>
                </a:cubicBezTo>
                <a:cubicBezTo>
                  <a:pt x="19482" y="1722"/>
                  <a:pt x="19482" y="1722"/>
                  <a:pt x="19482" y="1722"/>
                </a:cubicBezTo>
                <a:lnTo>
                  <a:pt x="19482" y="18626"/>
                </a:lnTo>
                <a:close/>
              </a:path>
            </a:pathLst>
          </a:custGeom>
          <a:solidFill>
            <a:srgbClr val="16A08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155272" y="3608697"/>
            <a:ext cx="1309972" cy="400108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34" charset="0"/>
                <a:cs typeface="Helvetica" pitchFamily="34" charset="0"/>
                <a:sym typeface="Calibri"/>
              </a:rPr>
              <a:t>Mobile Device</a:t>
            </a:r>
          </a:p>
        </p:txBody>
      </p:sp>
      <p:pic>
        <p:nvPicPr>
          <p:cNvPr id="16" name="Picture 15" descr="hu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0694" y="4309103"/>
            <a:ext cx="636776" cy="6641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82105" y="4880076"/>
            <a:ext cx="1402946" cy="430885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34" charset="0"/>
                <a:cs typeface="Helvetica" pitchFamily="34" charset="0"/>
                <a:sym typeface="Calibri"/>
              </a:rPr>
              <a:t>Wireless Hub</a:t>
            </a:r>
          </a:p>
        </p:txBody>
      </p:sp>
      <p:sp>
        <p:nvSpPr>
          <p:cNvPr id="18" name="Shape 158"/>
          <p:cNvSpPr/>
          <p:nvPr/>
        </p:nvSpPr>
        <p:spPr>
          <a:xfrm rot="10800000" flipH="1">
            <a:off x="4056021" y="4045201"/>
            <a:ext cx="304402" cy="23045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16A08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16A085"/>
                </a:solidFill>
              </a:defRPr>
            </a:pPr>
            <a:endParaRPr/>
          </a:p>
        </p:txBody>
      </p:sp>
      <p:cxnSp>
        <p:nvCxnSpPr>
          <p:cNvPr id="19" name="Straight Connector 137"/>
          <p:cNvCxnSpPr/>
          <p:nvPr/>
        </p:nvCxnSpPr>
        <p:spPr>
          <a:xfrm rot="5400000">
            <a:off x="2380417" y="4065443"/>
            <a:ext cx="3308497" cy="10874"/>
          </a:xfrm>
          <a:prstGeom prst="curvedConnector3">
            <a:avLst>
              <a:gd name="adj1" fmla="val 50000"/>
            </a:avLst>
          </a:prstGeom>
          <a:noFill/>
          <a:ln w="50800" cap="flat">
            <a:solidFill>
              <a:srgbClr val="58B4A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Shape 213"/>
          <p:cNvSpPr/>
          <p:nvPr/>
        </p:nvSpPr>
        <p:spPr>
          <a:xfrm>
            <a:off x="2581076" y="3817824"/>
            <a:ext cx="1552255" cy="38192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noAutofit/>
          </a:bodyPr>
          <a:lstStyle>
            <a:lvl1pPr>
              <a:defRPr sz="22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latin typeface="Helvetica" pitchFamily="34" charset="0"/>
              </a:rPr>
              <a:t>Weight</a:t>
            </a:r>
            <a:endParaRPr sz="1400" dirty="0">
              <a:solidFill>
                <a:srgbClr val="404040"/>
              </a:solidFill>
              <a:latin typeface="Helvetica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27310" y="3464952"/>
            <a:ext cx="1234911" cy="1253765"/>
            <a:chOff x="9810749" y="5764590"/>
            <a:chExt cx="3314701" cy="2846010"/>
          </a:xfrm>
        </p:grpSpPr>
        <p:sp>
          <p:nvSpPr>
            <p:cNvPr id="22" name="Shape 154"/>
            <p:cNvSpPr/>
            <p:nvPr/>
          </p:nvSpPr>
          <p:spPr>
            <a:xfrm>
              <a:off x="9810749" y="5764590"/>
              <a:ext cx="3314701" cy="2846010"/>
            </a:xfrm>
            <a:prstGeom prst="rect">
              <a:avLst/>
            </a:prstGeom>
            <a:solidFill>
              <a:srgbClr val="16A08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16A085"/>
                  </a:solidFill>
                </a:defRPr>
              </a:pPr>
              <a:endParaRPr/>
            </a:p>
          </p:txBody>
        </p:sp>
        <p:grpSp>
          <p:nvGrpSpPr>
            <p:cNvPr id="23" name="Group 128"/>
            <p:cNvGrpSpPr/>
            <p:nvPr/>
          </p:nvGrpSpPr>
          <p:grpSpPr>
            <a:xfrm>
              <a:off x="10440615" y="6105557"/>
              <a:ext cx="2177272" cy="1963437"/>
              <a:chOff x="12945690" y="6734207"/>
              <a:chExt cx="2177272" cy="1963437"/>
            </a:xfrm>
          </p:grpSpPr>
          <p:sp>
            <p:nvSpPr>
              <p:cNvPr id="24" name="Shape 161"/>
              <p:cNvSpPr/>
              <p:nvPr/>
            </p:nvSpPr>
            <p:spPr>
              <a:xfrm>
                <a:off x="12945690" y="7331356"/>
                <a:ext cx="2177272" cy="136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45"/>
                    </a:moveTo>
                    <a:cubicBezTo>
                      <a:pt x="21600" y="5155"/>
                      <a:pt x="19684" y="2209"/>
                      <a:pt x="17245" y="2209"/>
                    </a:cubicBezTo>
                    <a:cubicBezTo>
                      <a:pt x="16897" y="2209"/>
                      <a:pt x="16548" y="2455"/>
                      <a:pt x="16200" y="2455"/>
                    </a:cubicBezTo>
                    <a:cubicBezTo>
                      <a:pt x="15503" y="982"/>
                      <a:pt x="14284" y="0"/>
                      <a:pt x="12890" y="0"/>
                    </a:cubicBezTo>
                    <a:cubicBezTo>
                      <a:pt x="12019" y="0"/>
                      <a:pt x="11148" y="491"/>
                      <a:pt x="10452" y="1227"/>
                    </a:cubicBezTo>
                    <a:cubicBezTo>
                      <a:pt x="9755" y="491"/>
                      <a:pt x="8884" y="0"/>
                      <a:pt x="8013" y="0"/>
                    </a:cubicBezTo>
                    <a:cubicBezTo>
                      <a:pt x="6968" y="0"/>
                      <a:pt x="6097" y="491"/>
                      <a:pt x="5400" y="1227"/>
                    </a:cubicBezTo>
                    <a:cubicBezTo>
                      <a:pt x="5052" y="1227"/>
                      <a:pt x="4703" y="1227"/>
                      <a:pt x="4355" y="1227"/>
                    </a:cubicBezTo>
                    <a:cubicBezTo>
                      <a:pt x="1916" y="1227"/>
                      <a:pt x="0" y="3927"/>
                      <a:pt x="0" y="7364"/>
                    </a:cubicBezTo>
                    <a:cubicBezTo>
                      <a:pt x="0" y="8591"/>
                      <a:pt x="174" y="9573"/>
                      <a:pt x="523" y="10555"/>
                    </a:cubicBezTo>
                    <a:cubicBezTo>
                      <a:pt x="174" y="11291"/>
                      <a:pt x="0" y="12518"/>
                      <a:pt x="0" y="13500"/>
                    </a:cubicBezTo>
                    <a:cubicBezTo>
                      <a:pt x="0" y="16936"/>
                      <a:pt x="1916" y="19636"/>
                      <a:pt x="4355" y="19636"/>
                    </a:cubicBezTo>
                    <a:cubicBezTo>
                      <a:pt x="4529" y="19636"/>
                      <a:pt x="4703" y="19636"/>
                      <a:pt x="4877" y="19636"/>
                    </a:cubicBezTo>
                    <a:cubicBezTo>
                      <a:pt x="5574" y="20864"/>
                      <a:pt x="6794" y="21600"/>
                      <a:pt x="8013" y="21600"/>
                    </a:cubicBezTo>
                    <a:cubicBezTo>
                      <a:pt x="9232" y="21600"/>
                      <a:pt x="10277" y="20864"/>
                      <a:pt x="11148" y="19636"/>
                    </a:cubicBezTo>
                    <a:cubicBezTo>
                      <a:pt x="11845" y="20373"/>
                      <a:pt x="12716" y="20864"/>
                      <a:pt x="13761" y="20864"/>
                    </a:cubicBezTo>
                    <a:cubicBezTo>
                      <a:pt x="16026" y="20864"/>
                      <a:pt x="18116" y="18164"/>
                      <a:pt x="18116" y="14727"/>
                    </a:cubicBezTo>
                    <a:cubicBezTo>
                      <a:pt x="18116" y="14727"/>
                      <a:pt x="18116" y="14482"/>
                      <a:pt x="18116" y="14482"/>
                    </a:cubicBezTo>
                    <a:cubicBezTo>
                      <a:pt x="20032" y="13991"/>
                      <a:pt x="21600" y="11536"/>
                      <a:pt x="21600" y="83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16A085"/>
                    </a:solidFill>
                  </a:defRPr>
                </a:pPr>
                <a:endParaRPr/>
              </a:p>
            </p:txBody>
          </p:sp>
          <p:sp>
            <p:nvSpPr>
              <p:cNvPr id="25" name="Shape 162"/>
              <p:cNvSpPr/>
              <p:nvPr/>
            </p:nvSpPr>
            <p:spPr>
              <a:xfrm>
                <a:off x="13529347" y="7460768"/>
                <a:ext cx="1056003" cy="447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4835" y="0"/>
                      <a:pt x="10800" y="0"/>
                    </a:cubicBezTo>
                    <a:cubicBezTo>
                      <a:pt x="16765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6765" y="21600"/>
                      <a:pt x="10800" y="21600"/>
                    </a:cubicBezTo>
                    <a:cubicBezTo>
                      <a:pt x="4835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16A0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16A085"/>
                    </a:solidFill>
                  </a:defRPr>
                </a:pPr>
                <a:endParaRPr/>
              </a:p>
            </p:txBody>
          </p:sp>
          <p:sp>
            <p:nvSpPr>
              <p:cNvPr id="26" name="Shape 163"/>
              <p:cNvSpPr/>
              <p:nvPr/>
            </p:nvSpPr>
            <p:spPr>
              <a:xfrm>
                <a:off x="13509951" y="7441372"/>
                <a:ext cx="1056003" cy="447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0"/>
                    </a:moveTo>
                    <a:cubicBezTo>
                      <a:pt x="21600" y="5588"/>
                      <a:pt x="16765" y="7200"/>
                      <a:pt x="10800" y="7200"/>
                    </a:cubicBezTo>
                    <a:cubicBezTo>
                      <a:pt x="4835" y="7200"/>
                      <a:pt x="0" y="5588"/>
                      <a:pt x="0" y="3600"/>
                    </a:cubicBezTo>
                    <a:moveTo>
                      <a:pt x="0" y="3600"/>
                    </a:moveTo>
                    <a:cubicBezTo>
                      <a:pt x="0" y="1612"/>
                      <a:pt x="4835" y="0"/>
                      <a:pt x="10800" y="0"/>
                    </a:cubicBezTo>
                    <a:cubicBezTo>
                      <a:pt x="16765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6765" y="21600"/>
                      <a:pt x="10800" y="21600"/>
                    </a:cubicBezTo>
                    <a:cubicBezTo>
                      <a:pt x="4835" y="21600"/>
                      <a:pt x="0" y="19988"/>
                      <a:pt x="0" y="18000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16A085"/>
                    </a:solidFill>
                  </a:defRPr>
                </a:pPr>
                <a:endParaRPr/>
              </a:p>
            </p:txBody>
          </p:sp>
          <p:grpSp>
            <p:nvGrpSpPr>
              <p:cNvPr id="27" name="Group 125"/>
              <p:cNvGrpSpPr/>
              <p:nvPr/>
            </p:nvGrpSpPr>
            <p:grpSpPr>
              <a:xfrm>
                <a:off x="13514931" y="7086632"/>
                <a:ext cx="1051149" cy="462345"/>
                <a:chOff x="13535082" y="6285816"/>
                <a:chExt cx="1051149" cy="462345"/>
              </a:xfrm>
            </p:grpSpPr>
            <p:sp>
              <p:nvSpPr>
                <p:cNvPr id="31" name="Shape 165"/>
                <p:cNvSpPr/>
                <p:nvPr/>
              </p:nvSpPr>
              <p:spPr>
                <a:xfrm>
                  <a:off x="13535963" y="6286696"/>
                  <a:ext cx="1050268" cy="461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16A085"/>
                      </a:solidFill>
                    </a:defRPr>
                  </a:pPr>
                  <a:endParaRPr/>
                </a:p>
              </p:txBody>
            </p:sp>
            <p:sp>
              <p:nvSpPr>
                <p:cNvPr id="32" name="Shape 166"/>
                <p:cNvSpPr/>
                <p:nvPr/>
              </p:nvSpPr>
              <p:spPr>
                <a:xfrm>
                  <a:off x="13535082" y="6285816"/>
                  <a:ext cx="1050268" cy="461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3600"/>
                      </a:moveTo>
                      <a:cubicBezTo>
                        <a:pt x="21600" y="5588"/>
                        <a:pt x="16765" y="7200"/>
                        <a:pt x="10800" y="7200"/>
                      </a:cubicBezTo>
                      <a:cubicBezTo>
                        <a:pt x="4835" y="7200"/>
                        <a:pt x="0" y="5588"/>
                        <a:pt x="0" y="3600"/>
                      </a:cubicBezTo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16A085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16A085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8" name="Group 124"/>
              <p:cNvGrpSpPr/>
              <p:nvPr/>
            </p:nvGrpSpPr>
            <p:grpSpPr>
              <a:xfrm>
                <a:off x="13514931" y="6734207"/>
                <a:ext cx="1051149" cy="462345"/>
                <a:chOff x="13535082" y="6285816"/>
                <a:chExt cx="1051149" cy="462345"/>
              </a:xfrm>
            </p:grpSpPr>
            <p:sp>
              <p:nvSpPr>
                <p:cNvPr id="29" name="Shape 165"/>
                <p:cNvSpPr/>
                <p:nvPr/>
              </p:nvSpPr>
              <p:spPr>
                <a:xfrm>
                  <a:off x="13535963" y="6286696"/>
                  <a:ext cx="1050268" cy="461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16A085"/>
                      </a:solidFill>
                    </a:defRPr>
                  </a:pPr>
                  <a:endParaRPr/>
                </a:p>
              </p:txBody>
            </p:sp>
            <p:sp>
              <p:nvSpPr>
                <p:cNvPr id="30" name="Shape 166"/>
                <p:cNvSpPr/>
                <p:nvPr/>
              </p:nvSpPr>
              <p:spPr>
                <a:xfrm>
                  <a:off x="13535082" y="6285816"/>
                  <a:ext cx="1050268" cy="461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3600"/>
                      </a:moveTo>
                      <a:cubicBezTo>
                        <a:pt x="21600" y="5588"/>
                        <a:pt x="16765" y="7200"/>
                        <a:pt x="10800" y="7200"/>
                      </a:cubicBezTo>
                      <a:cubicBezTo>
                        <a:pt x="4835" y="7200"/>
                        <a:pt x="0" y="5588"/>
                        <a:pt x="0" y="3600"/>
                      </a:cubicBezTo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rgbClr val="16A085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16A085"/>
                      </a:solidFill>
                    </a:defRPr>
                  </a:pPr>
                  <a:endParaRPr/>
                </a:p>
              </p:txBody>
            </p:sp>
          </p:grpSp>
        </p:grpSp>
      </p:grpSp>
      <p:grpSp>
        <p:nvGrpSpPr>
          <p:cNvPr id="33" name="Group 32"/>
          <p:cNvGrpSpPr/>
          <p:nvPr/>
        </p:nvGrpSpPr>
        <p:grpSpPr>
          <a:xfrm>
            <a:off x="8713829" y="2597686"/>
            <a:ext cx="1636027" cy="2913838"/>
            <a:chOff x="7115459" y="2036188"/>
            <a:chExt cx="1636027" cy="2913838"/>
          </a:xfrm>
        </p:grpSpPr>
        <p:pic>
          <p:nvPicPr>
            <p:cNvPr id="34" name="image39.jpg"/>
            <p:cNvPicPr/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7192168" y="2036188"/>
              <a:ext cx="424690" cy="3115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" name="Shape 204"/>
            <p:cNvSpPr/>
            <p:nvPr/>
          </p:nvSpPr>
          <p:spPr>
            <a:xfrm>
              <a:off x="7652916" y="2036188"/>
              <a:ext cx="765222" cy="3487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>
                <a:defRPr sz="2200">
                  <a:solidFill>
                    <a:srgbClr val="40404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rgbClr val="404040"/>
                  </a:solidFill>
                  <a:latin typeface="Helvetica" pitchFamily="34" charset="0"/>
                  <a:cs typeface="Helvetica" pitchFamily="34" charset="0"/>
                </a:rPr>
                <a:t>ECG</a:t>
              </a:r>
            </a:p>
          </p:txBody>
        </p:sp>
        <p:pic>
          <p:nvPicPr>
            <p:cNvPr id="36" name="Picture 35" descr="activity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15459" y="2745655"/>
              <a:ext cx="473119" cy="51893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625292" y="2735341"/>
              <a:ext cx="1066221" cy="5539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Activity / 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err="1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Wearables</a:t>
              </a: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34" charset="0"/>
                <a:cs typeface="Helvetica" pitchFamily="34" charset="0"/>
                <a:sym typeface="Calibri"/>
              </a:endParaRPr>
            </a:p>
          </p:txBody>
        </p:sp>
        <p:pic>
          <p:nvPicPr>
            <p:cNvPr id="38" name="image40.jpg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7143825" y="3638747"/>
              <a:ext cx="435327" cy="380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" name="Shape 207"/>
            <p:cNvSpPr/>
            <p:nvPr/>
          </p:nvSpPr>
          <p:spPr>
            <a:xfrm>
              <a:off x="7624220" y="3638730"/>
              <a:ext cx="1127266" cy="40536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>
                <a:defRPr sz="2200">
                  <a:solidFill>
                    <a:srgbClr val="40404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rgbClr val="404040"/>
                  </a:solidFill>
                  <a:latin typeface="Helvetica" pitchFamily="34" charset="0"/>
                  <a:cs typeface="Helvetica" pitchFamily="34" charset="0"/>
                </a:rPr>
                <a:t>Weight</a:t>
              </a:r>
            </a:p>
          </p:txBody>
        </p:sp>
        <p:sp>
          <p:nvSpPr>
            <p:cNvPr id="40" name="Shape 197"/>
            <p:cNvSpPr/>
            <p:nvPr/>
          </p:nvSpPr>
          <p:spPr>
            <a:xfrm>
              <a:off x="7185457" y="4402317"/>
              <a:ext cx="327706" cy="51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82" y="0"/>
                  </a:moveTo>
                  <a:cubicBezTo>
                    <a:pt x="2118" y="0"/>
                    <a:pt x="2118" y="0"/>
                    <a:pt x="2118" y="0"/>
                  </a:cubicBezTo>
                  <a:cubicBezTo>
                    <a:pt x="1059" y="0"/>
                    <a:pt x="0" y="626"/>
                    <a:pt x="0" y="1565"/>
                  </a:cubicBezTo>
                  <a:cubicBezTo>
                    <a:pt x="0" y="20191"/>
                    <a:pt x="0" y="20191"/>
                    <a:pt x="0" y="20191"/>
                  </a:cubicBezTo>
                  <a:cubicBezTo>
                    <a:pt x="0" y="20974"/>
                    <a:pt x="1059" y="21600"/>
                    <a:pt x="2118" y="21600"/>
                  </a:cubicBezTo>
                  <a:cubicBezTo>
                    <a:pt x="19482" y="21600"/>
                    <a:pt x="19482" y="21600"/>
                    <a:pt x="19482" y="21600"/>
                  </a:cubicBezTo>
                  <a:cubicBezTo>
                    <a:pt x="20541" y="21600"/>
                    <a:pt x="21600" y="20974"/>
                    <a:pt x="21600" y="20191"/>
                  </a:cubicBezTo>
                  <a:cubicBezTo>
                    <a:pt x="21600" y="1565"/>
                    <a:pt x="21600" y="1565"/>
                    <a:pt x="21600" y="1565"/>
                  </a:cubicBezTo>
                  <a:cubicBezTo>
                    <a:pt x="21600" y="626"/>
                    <a:pt x="20541" y="0"/>
                    <a:pt x="19482" y="0"/>
                  </a:cubicBezTo>
                  <a:close/>
                  <a:moveTo>
                    <a:pt x="10800" y="21130"/>
                  </a:moveTo>
                  <a:cubicBezTo>
                    <a:pt x="10165" y="21130"/>
                    <a:pt x="9529" y="20661"/>
                    <a:pt x="9529" y="20191"/>
                  </a:cubicBezTo>
                  <a:cubicBezTo>
                    <a:pt x="9529" y="19722"/>
                    <a:pt x="10165" y="19409"/>
                    <a:pt x="10800" y="19409"/>
                  </a:cubicBezTo>
                  <a:cubicBezTo>
                    <a:pt x="11435" y="19409"/>
                    <a:pt x="12071" y="19722"/>
                    <a:pt x="12071" y="20191"/>
                  </a:cubicBezTo>
                  <a:cubicBezTo>
                    <a:pt x="12071" y="20661"/>
                    <a:pt x="11435" y="21130"/>
                    <a:pt x="10800" y="21130"/>
                  </a:cubicBezTo>
                  <a:close/>
                  <a:moveTo>
                    <a:pt x="19482" y="18626"/>
                  </a:moveTo>
                  <a:cubicBezTo>
                    <a:pt x="2118" y="18626"/>
                    <a:pt x="2118" y="18626"/>
                    <a:pt x="2118" y="18626"/>
                  </a:cubicBezTo>
                  <a:cubicBezTo>
                    <a:pt x="2118" y="1722"/>
                    <a:pt x="2118" y="1722"/>
                    <a:pt x="2118" y="1722"/>
                  </a:cubicBezTo>
                  <a:cubicBezTo>
                    <a:pt x="19482" y="1722"/>
                    <a:pt x="19482" y="1722"/>
                    <a:pt x="19482" y="1722"/>
                  </a:cubicBezTo>
                  <a:lnTo>
                    <a:pt x="19482" y="18626"/>
                  </a:lnTo>
                  <a:close/>
                </a:path>
              </a:pathLst>
            </a:custGeom>
            <a:solidFill>
              <a:srgbClr val="16A08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89156" y="4396030"/>
              <a:ext cx="1066221" cy="5539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3</a:t>
              </a:r>
              <a:r>
                <a:rPr lang="en-US" sz="1200" baseline="300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rd</a:t>
              </a:r>
              <a:r>
                <a:rPr lang="en-US" sz="12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 Party </a:t>
              </a:r>
              <a:br>
                <a:rPr lang="en-US" sz="12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</a:br>
              <a:r>
                <a:rPr lang="en-US" sz="12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Apps</a:t>
              </a: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34" charset="0"/>
                <a:cs typeface="Helvetica" pitchFamily="34" charset="0"/>
                <a:sym typeface="Calibri"/>
              </a:endParaRPr>
            </a:p>
          </p:txBody>
        </p:sp>
      </p:grpSp>
      <p:cxnSp>
        <p:nvCxnSpPr>
          <p:cNvPr id="42" name="Straight Connector 137"/>
          <p:cNvCxnSpPr/>
          <p:nvPr/>
        </p:nvCxnSpPr>
        <p:spPr>
          <a:xfrm rot="5400000">
            <a:off x="6935137" y="4038734"/>
            <a:ext cx="3308497" cy="10874"/>
          </a:xfrm>
          <a:prstGeom prst="curvedConnector3">
            <a:avLst>
              <a:gd name="adj1" fmla="val 50000"/>
            </a:avLst>
          </a:prstGeom>
          <a:noFill/>
          <a:ln w="50800" cap="flat">
            <a:solidFill>
              <a:srgbClr val="58B4A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Shape 158"/>
          <p:cNvSpPr/>
          <p:nvPr/>
        </p:nvSpPr>
        <p:spPr>
          <a:xfrm rot="10800000" flipH="1">
            <a:off x="5320784" y="4056199"/>
            <a:ext cx="304402" cy="23045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16A08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16A085"/>
                </a:solidFill>
              </a:defRPr>
            </a:pPr>
            <a:endParaRPr/>
          </a:p>
        </p:txBody>
      </p:sp>
      <p:sp>
        <p:nvSpPr>
          <p:cNvPr id="44" name="Shape 158"/>
          <p:cNvSpPr/>
          <p:nvPr/>
        </p:nvSpPr>
        <p:spPr>
          <a:xfrm flipH="1">
            <a:off x="7047460" y="4057770"/>
            <a:ext cx="304402" cy="23045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16A08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16A085"/>
                </a:solidFill>
              </a:defRPr>
            </a:pPr>
            <a:endParaRPr/>
          </a:p>
        </p:txBody>
      </p:sp>
      <p:sp>
        <p:nvSpPr>
          <p:cNvPr id="45" name="Shape 161"/>
          <p:cNvSpPr/>
          <p:nvPr/>
        </p:nvSpPr>
        <p:spPr>
          <a:xfrm>
            <a:off x="7415270" y="3936293"/>
            <a:ext cx="583900" cy="424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345"/>
                </a:moveTo>
                <a:cubicBezTo>
                  <a:pt x="21600" y="5155"/>
                  <a:pt x="19684" y="2209"/>
                  <a:pt x="17245" y="2209"/>
                </a:cubicBezTo>
                <a:cubicBezTo>
                  <a:pt x="16897" y="2209"/>
                  <a:pt x="16548" y="2455"/>
                  <a:pt x="16200" y="2455"/>
                </a:cubicBezTo>
                <a:cubicBezTo>
                  <a:pt x="15503" y="982"/>
                  <a:pt x="14284" y="0"/>
                  <a:pt x="12890" y="0"/>
                </a:cubicBezTo>
                <a:cubicBezTo>
                  <a:pt x="12019" y="0"/>
                  <a:pt x="11148" y="491"/>
                  <a:pt x="10452" y="1227"/>
                </a:cubicBezTo>
                <a:cubicBezTo>
                  <a:pt x="9755" y="491"/>
                  <a:pt x="8884" y="0"/>
                  <a:pt x="8013" y="0"/>
                </a:cubicBezTo>
                <a:cubicBezTo>
                  <a:pt x="6968" y="0"/>
                  <a:pt x="6097" y="491"/>
                  <a:pt x="5400" y="1227"/>
                </a:cubicBezTo>
                <a:cubicBezTo>
                  <a:pt x="5052" y="1227"/>
                  <a:pt x="4703" y="1227"/>
                  <a:pt x="4355" y="1227"/>
                </a:cubicBezTo>
                <a:cubicBezTo>
                  <a:pt x="1916" y="1227"/>
                  <a:pt x="0" y="3927"/>
                  <a:pt x="0" y="7364"/>
                </a:cubicBezTo>
                <a:cubicBezTo>
                  <a:pt x="0" y="8591"/>
                  <a:pt x="174" y="9573"/>
                  <a:pt x="523" y="10555"/>
                </a:cubicBezTo>
                <a:cubicBezTo>
                  <a:pt x="174" y="11291"/>
                  <a:pt x="0" y="12518"/>
                  <a:pt x="0" y="13500"/>
                </a:cubicBezTo>
                <a:cubicBezTo>
                  <a:pt x="0" y="16936"/>
                  <a:pt x="1916" y="19636"/>
                  <a:pt x="4355" y="19636"/>
                </a:cubicBezTo>
                <a:cubicBezTo>
                  <a:pt x="4529" y="19636"/>
                  <a:pt x="4703" y="19636"/>
                  <a:pt x="4877" y="19636"/>
                </a:cubicBezTo>
                <a:cubicBezTo>
                  <a:pt x="5574" y="20864"/>
                  <a:pt x="6794" y="21600"/>
                  <a:pt x="8013" y="21600"/>
                </a:cubicBezTo>
                <a:cubicBezTo>
                  <a:pt x="9232" y="21600"/>
                  <a:pt x="10277" y="20864"/>
                  <a:pt x="11148" y="19636"/>
                </a:cubicBezTo>
                <a:cubicBezTo>
                  <a:pt x="11845" y="20373"/>
                  <a:pt x="12716" y="20864"/>
                  <a:pt x="13761" y="20864"/>
                </a:cubicBezTo>
                <a:cubicBezTo>
                  <a:pt x="16026" y="20864"/>
                  <a:pt x="18116" y="18164"/>
                  <a:pt x="18116" y="14727"/>
                </a:cubicBezTo>
                <a:cubicBezTo>
                  <a:pt x="18116" y="14727"/>
                  <a:pt x="18116" y="14482"/>
                  <a:pt x="18116" y="14482"/>
                </a:cubicBezTo>
                <a:cubicBezTo>
                  <a:pt x="20032" y="13991"/>
                  <a:pt x="21600" y="11536"/>
                  <a:pt x="21600" y="8345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6699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>
                <a:solidFill>
                  <a:srgbClr val="16A085"/>
                </a:solidFill>
              </a:defRPr>
            </a:pPr>
            <a:endParaRPr/>
          </a:p>
        </p:txBody>
      </p:sp>
      <p:sp>
        <p:nvSpPr>
          <p:cNvPr id="46" name="Shape 158"/>
          <p:cNvSpPr/>
          <p:nvPr/>
        </p:nvSpPr>
        <p:spPr>
          <a:xfrm flipH="1">
            <a:off x="8133113" y="4078195"/>
            <a:ext cx="304402" cy="23045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16A08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16A085"/>
                </a:solidFill>
              </a:defRPr>
            </a:pPr>
            <a:endParaRPr/>
          </a:p>
        </p:txBody>
      </p:sp>
      <p:sp>
        <p:nvSpPr>
          <p:cNvPr id="47" name="Rectangle 46"/>
          <p:cNvSpPr/>
          <p:nvPr/>
        </p:nvSpPr>
        <p:spPr>
          <a:xfrm>
            <a:off x="8293700" y="1805836"/>
            <a:ext cx="1779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</a:rPr>
              <a:t>Cloud-to-cloud</a:t>
            </a:r>
            <a:endParaRPr lang="en-US"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210"/>
          <p:cNvSpPr/>
          <p:nvPr/>
        </p:nvSpPr>
        <p:spPr>
          <a:xfrm>
            <a:off x="2560565" y="5869041"/>
            <a:ext cx="1365822" cy="40873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noAutofit/>
          </a:bodyPr>
          <a:lstStyle>
            <a:lvl1pPr>
              <a:defRPr sz="2200">
                <a:solidFill>
                  <a:srgbClr val="40404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Peak Flow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4081" y="5834605"/>
            <a:ext cx="522036" cy="477607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0765766" y="0"/>
            <a:ext cx="1426234" cy="1000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760" y="77106"/>
            <a:ext cx="1228039" cy="9674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43C80B-E3AA-4B75-A234-103F97496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65CC670-BD44-4B5E-9E9E-B49FD9D81298}" type="slidenum">
              <a:rPr lang="en-US" smtClean="0"/>
              <a:pPr/>
              <a:t>5</a:t>
            </a:fld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25226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" name="Shape 1006" descr="Samsung-Galaxyhom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6835" y="1745475"/>
            <a:ext cx="2887319" cy="412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Shape 1007" descr="SamsungGlucos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4871" y="1745475"/>
            <a:ext cx="2971892" cy="4243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Shape 1008" descr="Samsung-Galaxyvc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26884" y="1794890"/>
            <a:ext cx="2946069" cy="420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Shape 1009" descr="Samsung-Galaxysurve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9957" y="1790377"/>
            <a:ext cx="2877116" cy="4108521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Shape 1010"/>
          <p:cNvSpPr txBox="1">
            <a:spLocks noGrp="1"/>
          </p:cNvSpPr>
          <p:nvPr>
            <p:ph type="title"/>
          </p:nvPr>
        </p:nvSpPr>
        <p:spPr>
          <a:xfrm>
            <a:off x="0" y="552509"/>
            <a:ext cx="6423600" cy="727599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540000" tIns="0" rIns="252000" bIns="540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" sz="2267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PRODUCTS - PATIENT TABLET </a:t>
            </a:r>
            <a:br>
              <a:rPr lang="en" sz="2267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67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(SURVEYS &amp; TELECONSULTS)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22D00C-AA45-495A-A7A8-0093AB99E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65CC670-BD44-4B5E-9E9E-B49FD9D81298}" type="slidenum">
              <a:rPr lang="en-US" smtClean="0"/>
              <a:pPr/>
              <a:t>6</a:t>
            </a:fld>
            <a:r>
              <a:rPr lang="en-U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443619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Shape 1443"/>
          <p:cNvSpPr txBox="1">
            <a:spLocks noGrp="1"/>
          </p:cNvSpPr>
          <p:nvPr>
            <p:ph type="title"/>
          </p:nvPr>
        </p:nvSpPr>
        <p:spPr>
          <a:xfrm>
            <a:off x="1" y="887177"/>
            <a:ext cx="5807528" cy="1289966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540000" tIns="0" rIns="252000" bIns="540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VOLTAMAC TELEHEALTH KITS</a:t>
            </a:r>
            <a:endParaRPr lang="en"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0" b="17355"/>
          <a:stretch/>
        </p:blipFill>
        <p:spPr>
          <a:xfrm>
            <a:off x="3614283" y="2560320"/>
            <a:ext cx="7687354" cy="3017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760" y="77106"/>
            <a:ext cx="1228039" cy="9674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CFD199-8572-4F6D-99DE-D6CEF3AE4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65CC670-BD44-4B5E-9E9E-B49FD9D81298}" type="slidenum">
              <a:rPr lang="en-US" smtClean="0"/>
              <a:pPr/>
              <a:t>7</a:t>
            </a:fld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71573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5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Admin Utilities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65766" y="0"/>
            <a:ext cx="1426234" cy="1000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760" y="77106"/>
            <a:ext cx="1228039" cy="967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47" y="217842"/>
            <a:ext cx="7745506" cy="64223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38623" y="217842"/>
            <a:ext cx="453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VOLTAMAC TELEHEALTH INTEGRATION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410AAD-235B-45DC-ACF9-58CACF53E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D65CC670-BD44-4B5E-9E9E-B49FD9D81298}" type="slidenum">
              <a:rPr lang="en-US" smtClean="0"/>
              <a:pPr/>
              <a:t>8</a:t>
            </a:fld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66252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HP Droid Home.PNG"/>
          <p:cNvPicPr>
            <a:picLocks noChangeAspect="1"/>
          </p:cNvPicPr>
          <p:nvPr/>
        </p:nvPicPr>
        <p:blipFill>
          <a:blip r:embed="rId2" cstate="print"/>
          <a:srcRect r="29172"/>
          <a:stretch>
            <a:fillRect/>
          </a:stretch>
        </p:blipFill>
        <p:spPr>
          <a:xfrm>
            <a:off x="3857625" y="1941984"/>
            <a:ext cx="1511355" cy="2864484"/>
          </a:xfrm>
          <a:prstGeom prst="rect">
            <a:avLst/>
          </a:prstGeom>
        </p:spPr>
      </p:pic>
      <p:pic>
        <p:nvPicPr>
          <p:cNvPr id="8" name="Picture 7" descr="ADVA s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5951" cy="1718861"/>
          </a:xfrm>
          <a:prstGeom prst="rect">
            <a:avLst/>
          </a:prstGeom>
        </p:spPr>
      </p:pic>
      <p:pic>
        <p:nvPicPr>
          <p:cNvPr id="12" name="pasted-image.ti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683250" y="2553190"/>
            <a:ext cx="6508750" cy="3569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 descr="Bluetooth meter.JPG"/>
          <p:cNvPicPr>
            <a:picLocks noChangeAspect="1"/>
          </p:cNvPicPr>
          <p:nvPr/>
        </p:nvPicPr>
        <p:blipFill>
          <a:blip r:embed="rId5" cstate="print"/>
          <a:srcRect l="31335" t="26590" r="39680"/>
          <a:stretch>
            <a:fillRect/>
          </a:stretch>
        </p:blipFill>
        <p:spPr>
          <a:xfrm rot="20500717">
            <a:off x="4689314" y="4882875"/>
            <a:ext cx="872185" cy="1491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8895425" y="1906859"/>
            <a:ext cx="3054135" cy="307777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t">
            <a:spAutoFit/>
          </a:bodyPr>
          <a:lstStyle/>
          <a:p>
            <a:pPr algn="ctr" defTabSz="457200" latinLnBrk="1" hangingPunct="0"/>
            <a:r>
              <a:rPr lang="en-US" sz="1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BETTER HEALTH IN A WIRELESS WORLD</a:t>
            </a:r>
          </a:p>
        </p:txBody>
      </p:sp>
      <p:pic>
        <p:nvPicPr>
          <p:cNvPr id="15" name="Picture 14" descr="SamsungGluco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932" y="1808627"/>
            <a:ext cx="3211551" cy="4586095"/>
          </a:xfrm>
          <a:prstGeom prst="rect">
            <a:avLst/>
          </a:prstGeom>
        </p:spPr>
      </p:pic>
      <p:pic>
        <p:nvPicPr>
          <p:cNvPr id="17" name="Telehealth-Gateway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3501483" y="5008452"/>
            <a:ext cx="1312568" cy="590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Glucose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4946547" y="4591051"/>
            <a:ext cx="1446641" cy="631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13" y="4591051"/>
            <a:ext cx="1228039" cy="9674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13033" y="1906859"/>
            <a:ext cx="3240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VOLTAMAC HOME HEALTH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8588D-FDC9-4C00-9456-409B2D8129C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14079"/>
      </p:ext>
    </p:extLst>
  </p:cSld>
  <p:clrMapOvr>
    <a:masterClrMapping/>
  </p:clrMapOvr>
  <p:transition advClick="0" advTm="5000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10498</TotalTime>
  <Words>324</Words>
  <Application>Microsoft Office PowerPoint</Application>
  <PresentationFormat>Widescreen</PresentationFormat>
  <Paragraphs>79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Helvetica Light</vt:lpstr>
      <vt:lpstr>Open Sans Light</vt:lpstr>
      <vt:lpstr>Office Theme</vt:lpstr>
      <vt:lpstr>PowerPoint Presentation</vt:lpstr>
      <vt:lpstr>PowerPoint Presentation</vt:lpstr>
      <vt:lpstr>APPLICATIONS FOR REMOTE PATIENT MONITORING</vt:lpstr>
      <vt:lpstr>MAJOR VHHS TELEHEALTH APPLICATION FEATURES</vt:lpstr>
      <vt:lpstr>DATA FLOW</vt:lpstr>
      <vt:lpstr>PRODUCTS - PATIENT TABLET  (SURVEYS &amp; TELECONSULTS)</vt:lpstr>
      <vt:lpstr>VOLTAMAC TELEHEALTH KITS</vt:lpstr>
      <vt:lpstr>PowerPoint Presentation</vt:lpstr>
      <vt:lpstr>PowerPoint Presentation</vt:lpstr>
      <vt:lpstr>CONNECT WITH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“Despite notable reimbursement challenges, there are significant benefits—monetary and otherwise—to investing in telehealth. You might be miscalculating the ROI of your telehealth strategy if you're only looking at revenue.”</dc:title>
  <dc:creator>Matthew Weisensee</dc:creator>
  <cp:lastModifiedBy>VOLTAMAC</cp:lastModifiedBy>
  <cp:revision>183</cp:revision>
  <cp:lastPrinted>2017-07-28T15:18:03Z</cp:lastPrinted>
  <dcterms:created xsi:type="dcterms:W3CDTF">2016-01-26T19:37:40Z</dcterms:created>
  <dcterms:modified xsi:type="dcterms:W3CDTF">2017-08-17T14:28:56Z</dcterms:modified>
</cp:coreProperties>
</file>